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82" r:id="rId2"/>
    <p:sldMasterId id="2147483942" r:id="rId3"/>
    <p:sldMasterId id="2147484090" r:id="rId4"/>
    <p:sldMasterId id="2147484102" r:id="rId5"/>
    <p:sldMasterId id="2147484114" r:id="rId6"/>
  </p:sldMasterIdLst>
  <p:notesMasterIdLst>
    <p:notesMasterId r:id="rId57"/>
  </p:notesMasterIdLst>
  <p:sldIdLst>
    <p:sldId id="261" r:id="rId7"/>
    <p:sldId id="262" r:id="rId8"/>
    <p:sldId id="460" r:id="rId9"/>
    <p:sldId id="461" r:id="rId10"/>
    <p:sldId id="494" r:id="rId11"/>
    <p:sldId id="520" r:id="rId12"/>
    <p:sldId id="521" r:id="rId13"/>
    <p:sldId id="502" r:id="rId14"/>
    <p:sldId id="517" r:id="rId15"/>
    <p:sldId id="518" r:id="rId16"/>
    <p:sldId id="501" r:id="rId17"/>
    <p:sldId id="497" r:id="rId18"/>
    <p:sldId id="465" r:id="rId19"/>
    <p:sldId id="359" r:id="rId20"/>
    <p:sldId id="360" r:id="rId21"/>
    <p:sldId id="257" r:id="rId22"/>
    <p:sldId id="453" r:id="rId23"/>
    <p:sldId id="258" r:id="rId24"/>
    <p:sldId id="447" r:id="rId25"/>
    <p:sldId id="452" r:id="rId26"/>
    <p:sldId id="450" r:id="rId27"/>
    <p:sldId id="459" r:id="rId28"/>
    <p:sldId id="454" r:id="rId29"/>
    <p:sldId id="500" r:id="rId30"/>
    <p:sldId id="519" r:id="rId31"/>
    <p:sldId id="478" r:id="rId32"/>
    <p:sldId id="514" r:id="rId33"/>
    <p:sldId id="515" r:id="rId34"/>
    <p:sldId id="511" r:id="rId35"/>
    <p:sldId id="479" r:id="rId36"/>
    <p:sldId id="480" r:id="rId37"/>
    <p:sldId id="481" r:id="rId38"/>
    <p:sldId id="482" r:id="rId39"/>
    <p:sldId id="483" r:id="rId40"/>
    <p:sldId id="484" r:id="rId41"/>
    <p:sldId id="485" r:id="rId42"/>
    <p:sldId id="486" r:id="rId43"/>
    <p:sldId id="512" r:id="rId44"/>
    <p:sldId id="513" r:id="rId45"/>
    <p:sldId id="487" r:id="rId46"/>
    <p:sldId id="488" r:id="rId47"/>
    <p:sldId id="490" r:id="rId48"/>
    <p:sldId id="504" r:id="rId49"/>
    <p:sldId id="505" r:id="rId50"/>
    <p:sldId id="506" r:id="rId51"/>
    <p:sldId id="507" r:id="rId52"/>
    <p:sldId id="508" r:id="rId53"/>
    <p:sldId id="509" r:id="rId54"/>
    <p:sldId id="510" r:id="rId55"/>
    <p:sldId id="516" r:id="rId5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 showGuides="1"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Sheet1!$D$3</c:f>
              <c:strCache>
                <c:ptCount val="1"/>
                <c:pt idx="0">
                  <c:v>ความ
ต้องการ</c:v>
                </c:pt>
              </c:strCache>
            </c:strRef>
          </c:tx>
          <c:explosion val="25"/>
          <c:dPt>
            <c:idx val="5"/>
            <c:bubble3D val="0"/>
            <c:spPr>
              <a:solidFill>
                <a:srgbClr val="7030A0"/>
              </a:solidFill>
            </c:spPr>
          </c:dPt>
          <c:dLbls>
            <c:dLbl>
              <c:idx val="5"/>
              <c:layout>
                <c:manualLayout>
                  <c:x val="0.16987685914260717"/>
                  <c:y val="-1.3564814814814814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Sheet1!$C$4:$C$9</c:f>
              <c:strCache>
                <c:ptCount val="6"/>
                <c:pt idx="0">
                  <c:v>2560</c:v>
                </c:pt>
                <c:pt idx="1">
                  <c:v>2561</c:v>
                </c:pt>
                <c:pt idx="2">
                  <c:v>2562</c:v>
                </c:pt>
                <c:pt idx="3">
                  <c:v>2563</c:v>
                </c:pt>
                <c:pt idx="4">
                  <c:v>2564</c:v>
                </c:pt>
                <c:pt idx="5">
                  <c:v>รวม</c:v>
                </c:pt>
              </c:strCache>
            </c:strRef>
          </c:cat>
          <c:val>
            <c:numRef>
              <c:f>Sheet1!$D$4:$D$9</c:f>
              <c:numCache>
                <c:formatCode>_-* #,##0_-;\-* #,##0_-;_-* "-"??_-;_-@_-</c:formatCode>
                <c:ptCount val="6"/>
                <c:pt idx="0">
                  <c:v>969741</c:v>
                </c:pt>
                <c:pt idx="1">
                  <c:v>989180</c:v>
                </c:pt>
                <c:pt idx="2">
                  <c:v>1043802</c:v>
                </c:pt>
                <c:pt idx="3">
                  <c:v>1087049</c:v>
                </c:pt>
                <c:pt idx="4">
                  <c:v>931268</c:v>
                </c:pt>
                <c:pt idx="5">
                  <c:v>5021040</c:v>
                </c:pt>
              </c:numCache>
            </c:numRef>
          </c:val>
        </c:ser>
        <c:dLbls>
          <c:dLblPos val="bestFit"/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1"/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th-TH"/>
              <a:t>10 อันดับอุตสหกรรรมและบริการ</a:t>
            </a:r>
          </a:p>
        </c:rich>
      </c:tx>
      <c:layout>
        <c:manualLayout>
          <c:xMode val="edge"/>
          <c:yMode val="edge"/>
          <c:x val="0.23030969469875248"/>
          <c:y val="2.543271905421017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8.702820898688024E-2"/>
          <c:y val="4.9845778821072495E-2"/>
          <c:w val="0.55454857632898458"/>
          <c:h val="0.8594060091066375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ประเภท!$B$7:$C$7</c:f>
              <c:strCache>
                <c:ptCount val="1"/>
                <c:pt idx="0">
                  <c:v>1 เกษตรกรรม ประมง และปศุสัตว์</c:v>
                </c:pt>
              </c:strCache>
            </c:strRef>
          </c:tx>
          <c:invertIfNegative val="0"/>
          <c:val>
            <c:numRef>
              <c:f>ประเภท!$D$7:$R$7</c:f>
              <c:numCache>
                <c:formatCode>#,##0</c:formatCode>
                <c:ptCount val="1"/>
                <c:pt idx="0">
                  <c:v>1168978</c:v>
                </c:pt>
              </c:numCache>
            </c:numRef>
          </c:val>
        </c:ser>
        <c:ser>
          <c:idx val="1"/>
          <c:order val="1"/>
          <c:tx>
            <c:strRef>
              <c:f>ประเภท!$B$8:$C$8</c:f>
              <c:strCache>
                <c:ptCount val="1"/>
                <c:pt idx="0">
                  <c:v>2 อุตสาหกรรมการผลิต</c:v>
                </c:pt>
              </c:strCache>
            </c:strRef>
          </c:tx>
          <c:invertIfNegative val="0"/>
          <c:val>
            <c:numRef>
              <c:f>ประเภท!$D$8:$R$8</c:f>
              <c:numCache>
                <c:formatCode>#,##0</c:formatCode>
                <c:ptCount val="1"/>
                <c:pt idx="0">
                  <c:v>910580</c:v>
                </c:pt>
              </c:numCache>
            </c:numRef>
          </c:val>
        </c:ser>
        <c:ser>
          <c:idx val="2"/>
          <c:order val="2"/>
          <c:tx>
            <c:strRef>
              <c:f>ประเภท!$B$9:$C$9</c:f>
              <c:strCache>
                <c:ptCount val="1"/>
                <c:pt idx="0">
                  <c:v>3 อุตสาหกรรมแปรรูปสินค้าเกษตร</c:v>
                </c:pt>
              </c:strCache>
            </c:strRef>
          </c:tx>
          <c:invertIfNegative val="0"/>
          <c:val>
            <c:numRef>
              <c:f>ประเภท!$D$9:$R$9</c:f>
              <c:numCache>
                <c:formatCode>#,##0</c:formatCode>
                <c:ptCount val="1"/>
                <c:pt idx="0">
                  <c:v>801499</c:v>
                </c:pt>
              </c:numCache>
            </c:numRef>
          </c:val>
        </c:ser>
        <c:ser>
          <c:idx val="3"/>
          <c:order val="3"/>
          <c:tx>
            <c:strRef>
              <c:f>ประเภท!$B$10:$C$10</c:f>
              <c:strCache>
                <c:ptCount val="1"/>
                <c:pt idx="0">
                  <c:v>4 ท่องเที่ยวและบริการ</c:v>
                </c:pt>
              </c:strCache>
            </c:strRef>
          </c:tx>
          <c:invertIfNegative val="0"/>
          <c:val>
            <c:numRef>
              <c:f>ประเภท!$D$10:$R$10</c:f>
              <c:numCache>
                <c:formatCode>#,##0</c:formatCode>
                <c:ptCount val="1"/>
                <c:pt idx="0">
                  <c:v>733130</c:v>
                </c:pt>
              </c:numCache>
            </c:numRef>
          </c:val>
        </c:ser>
        <c:ser>
          <c:idx val="4"/>
          <c:order val="4"/>
          <c:tx>
            <c:strRef>
              <c:f>ประเภท!$B$11:$C$11</c:f>
              <c:strCache>
                <c:ptCount val="1"/>
                <c:pt idx="0">
                  <c:v>5 ผลิตภัณฑ์อาหาร แปรรูป</c:v>
                </c:pt>
              </c:strCache>
            </c:strRef>
          </c:tx>
          <c:invertIfNegative val="0"/>
          <c:val>
            <c:numRef>
              <c:f>ประเภท!$D$11:$R$11</c:f>
              <c:numCache>
                <c:formatCode>#,##0</c:formatCode>
                <c:ptCount val="1"/>
                <c:pt idx="0">
                  <c:v>342063</c:v>
                </c:pt>
              </c:numCache>
            </c:numRef>
          </c:val>
        </c:ser>
        <c:ser>
          <c:idx val="5"/>
          <c:order val="5"/>
          <c:tx>
            <c:strRef>
              <c:f>ประเภท!$B$12:$C$12</c:f>
              <c:strCache>
                <c:ptCount val="1"/>
                <c:pt idx="0">
                  <c:v>6 ธุรกิจกการค้า พาณิชย์</c:v>
                </c:pt>
              </c:strCache>
            </c:strRef>
          </c:tx>
          <c:invertIfNegative val="0"/>
          <c:val>
            <c:numRef>
              <c:f>ประเภท!$D$12:$R$12</c:f>
              <c:numCache>
                <c:formatCode>#,##0</c:formatCode>
                <c:ptCount val="1"/>
                <c:pt idx="0">
                  <c:v>309424</c:v>
                </c:pt>
              </c:numCache>
            </c:numRef>
          </c:val>
        </c:ser>
        <c:ser>
          <c:idx val="6"/>
          <c:order val="6"/>
          <c:tx>
            <c:strRef>
              <c:f>ประเภท!$B$13:$C$13</c:f>
              <c:strCache>
                <c:ptCount val="1"/>
                <c:pt idx="0">
                  <c:v>7 โลจิสติกส์และขนส่ง</c:v>
                </c:pt>
              </c:strCache>
            </c:strRef>
          </c:tx>
          <c:invertIfNegative val="0"/>
          <c:val>
            <c:numRef>
              <c:f>ประเภท!$D$13:$R$13</c:f>
              <c:numCache>
                <c:formatCode>#,##0</c:formatCode>
                <c:ptCount val="1"/>
                <c:pt idx="0">
                  <c:v>215631</c:v>
                </c:pt>
              </c:numCache>
            </c:numRef>
          </c:val>
        </c:ser>
        <c:ser>
          <c:idx val="7"/>
          <c:order val="7"/>
          <c:tx>
            <c:strRef>
              <c:f>ประเภท!$B$14:$C$14</c:f>
              <c:strCache>
                <c:ptCount val="1"/>
                <c:pt idx="0">
                  <c:v>8 ยานยนต์และชิ้นส่วน</c:v>
                </c:pt>
              </c:strCache>
            </c:strRef>
          </c:tx>
          <c:invertIfNegative val="0"/>
          <c:val>
            <c:numRef>
              <c:f>ประเภท!$D$14:$R$14</c:f>
              <c:numCache>
                <c:formatCode>#,##0</c:formatCode>
                <c:ptCount val="1"/>
                <c:pt idx="0">
                  <c:v>160111</c:v>
                </c:pt>
              </c:numCache>
            </c:numRef>
          </c:val>
        </c:ser>
        <c:ser>
          <c:idx val="8"/>
          <c:order val="8"/>
          <c:tx>
            <c:strRef>
              <c:f>ประเภท!$B$15:$C$15</c:f>
              <c:strCache>
                <c:ptCount val="1"/>
                <c:pt idx="0">
                  <c:v>9 ไฟฟ้าและอิเล็กทรอนิกส์</c:v>
                </c:pt>
              </c:strCache>
            </c:strRef>
          </c:tx>
          <c:invertIfNegative val="0"/>
          <c:val>
            <c:numRef>
              <c:f>ประเภท!$D$15:$R$15</c:f>
              <c:numCache>
                <c:formatCode>#,##0</c:formatCode>
                <c:ptCount val="1"/>
                <c:pt idx="0">
                  <c:v>124167</c:v>
                </c:pt>
              </c:numCache>
            </c:numRef>
          </c:val>
        </c:ser>
        <c:ser>
          <c:idx val="9"/>
          <c:order val="9"/>
          <c:tx>
            <c:strRef>
              <c:f>ประเภท!$B$16:$C$16</c:f>
              <c:strCache>
                <c:ptCount val="1"/>
                <c:pt idx="0">
                  <c:v>10 วิสาหกิจชุมชน OTOP</c:v>
                </c:pt>
              </c:strCache>
            </c:strRef>
          </c:tx>
          <c:invertIfNegative val="0"/>
          <c:val>
            <c:numRef>
              <c:f>ประเภท!$D$16:$R$16</c:f>
              <c:numCache>
                <c:formatCode>#,##0</c:formatCode>
                <c:ptCount val="1"/>
                <c:pt idx="0">
                  <c:v>80572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94049024"/>
        <c:axId val="94050944"/>
      </c:barChart>
      <c:catAx>
        <c:axId val="9404902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th-TH"/>
                  <a:t>ประเภทอุตสาหกรรมและบริการ</a:t>
                </a:r>
              </a:p>
            </c:rich>
          </c:tx>
          <c:overlay val="0"/>
        </c:title>
        <c:majorTickMark val="out"/>
        <c:minorTickMark val="none"/>
        <c:tickLblPos val="nextTo"/>
        <c:crossAx val="94050944"/>
        <c:crosses val="autoZero"/>
        <c:auto val="1"/>
        <c:lblAlgn val="ctr"/>
        <c:lblOffset val="100"/>
        <c:noMultiLvlLbl val="0"/>
      </c:catAx>
      <c:valAx>
        <c:axId val="94050944"/>
        <c:scaling>
          <c:orientation val="minMax"/>
        </c:scaling>
        <c:delete val="0"/>
        <c:axPos val="b"/>
        <c:majorGridlines/>
        <c:numFmt formatCode="#,##0" sourceLinked="1"/>
        <c:majorTickMark val="out"/>
        <c:minorTickMark val="none"/>
        <c:tickLblPos val="nextTo"/>
        <c:crossAx val="94049024"/>
        <c:crosses val="autoZero"/>
        <c:crossBetween val="between"/>
      </c:valAx>
    </c:plotArea>
    <c:legend>
      <c:legendPos val="tr"/>
      <c:layout>
        <c:manualLayout>
          <c:xMode val="edge"/>
          <c:yMode val="edge"/>
          <c:x val="0.61583033473782989"/>
          <c:y val="3.9520675926100507E-2"/>
          <c:w val="0.38416966526217011"/>
          <c:h val="0.87037421129720249"/>
        </c:manualLayout>
      </c:layout>
      <c:overlay val="0"/>
      <c:spPr>
        <a:solidFill>
          <a:sysClr val="window" lastClr="FFFFFF"/>
        </a:solidFill>
        <a:ln w="25400" cap="flat" cmpd="sng" algn="ctr">
          <a:solidFill>
            <a:srgbClr val="C0504D"/>
          </a:solidFill>
          <a:prstDash val="solid"/>
        </a:ln>
        <a:effectLst/>
      </c:spPr>
      <c:txPr>
        <a:bodyPr/>
        <a:lstStyle/>
        <a:p>
          <a:pPr>
            <a:defRPr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defRPr>
          </a:pPr>
          <a:endParaRPr lang="en-US"/>
        </a:p>
      </c:txPr>
    </c:legend>
    <c:plotVisOnly val="1"/>
    <c:dispBlanksAs val="gap"/>
    <c:showDLblsOverMax val="0"/>
  </c:chart>
  <c:spPr>
    <a:gradFill rotWithShape="1">
      <a:gsLst>
        <a:gs pos="0">
          <a:srgbClr val="8064A2">
            <a:tint val="50000"/>
            <a:satMod val="300000"/>
          </a:srgbClr>
        </a:gs>
        <a:gs pos="35000">
          <a:srgbClr val="8064A2">
            <a:tint val="37000"/>
            <a:satMod val="300000"/>
          </a:srgbClr>
        </a:gs>
        <a:gs pos="100000">
          <a:srgbClr val="8064A2">
            <a:tint val="15000"/>
            <a:satMod val="350000"/>
          </a:srgbClr>
        </a:gs>
      </a:gsLst>
      <a:lin ang="16200000" scaled="1"/>
    </a:gradFill>
    <a:ln w="9525" cap="flat" cmpd="sng" algn="ctr">
      <a:solidFill>
        <a:srgbClr val="8064A2">
          <a:shade val="95000"/>
          <a:satMod val="105000"/>
        </a:srgbClr>
      </a:solidFill>
      <a:prstDash val="solid"/>
    </a:ln>
    <a:effectLst>
      <a:outerShdw blurRad="40000" dist="20000" dir="5400000" rotWithShape="0">
        <a:srgbClr val="000000">
          <a:alpha val="38000"/>
        </a:srgbClr>
      </a:outerShdw>
    </a:effectLst>
  </c:spPr>
  <c:txPr>
    <a:bodyPr/>
    <a:lstStyle/>
    <a:p>
      <a:pPr>
        <a:defRPr sz="2000">
          <a:solidFill>
            <a:sysClr val="windowText" lastClr="000000"/>
          </a:solidFill>
          <a:latin typeface="TH SarabunPSK" pitchFamily="34" charset="-34"/>
          <a:ea typeface="+mn-ea"/>
          <a:cs typeface="TH SarabunPSK" pitchFamily="34" charset="-34"/>
        </a:defRPr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FF9900"/>
            </a:solidFill>
            <a:ln>
              <a:solidFill>
                <a:srgbClr val="0070C0"/>
              </a:solidFill>
            </a:ln>
          </c:spPr>
          <c:invertIfNegative val="0"/>
          <c:cat>
            <c:strRef>
              <c:f>กราฟ!$I$7:$I$22</c:f>
              <c:strCache>
                <c:ptCount val="16"/>
                <c:pt idx="0">
                  <c:v>เชฟ, หัวหน้าพ่อครัว (Chef)</c:v>
                </c:pt>
                <c:pt idx="1">
                  <c:v>เจ้าหน้าที่อาวุโส ที่ปรึกษา ปราชญ์ชาวบ้าน ครูผู้สอน</c:v>
                </c:pt>
                <c:pt idx="2">
                  <c:v>มัคคุเทศก์ (Guide)</c:v>
                </c:pt>
                <c:pt idx="3">
                  <c:v>วิศวกร (Engineer)</c:v>
                </c:pt>
                <c:pt idx="4">
                  <c:v>นักการอาชีพ ชำนาญการ ( Specialist)</c:v>
                </c:pt>
                <c:pt idx="5">
                  <c:v>บุคคลทั่วไป</c:v>
                </c:pt>
                <c:pt idx="6">
                  <c:v>กุ๊ก พ่อครัว แม่ครัว ผู้ช่วยพ่อครัว (Cook)</c:v>
                </c:pt>
                <c:pt idx="7">
                  <c:v>ผู้จัดการ เจ้าของ ผู้บริหาร (Management)</c:v>
                </c:pt>
                <c:pt idx="8">
                  <c:v>ช่างเทคนิค (Technician, Specialist)</c:v>
                </c:pt>
                <c:pt idx="9">
                  <c:v>หัวหน้างาน (Supervisor, Leader, Forman, Chief)</c:v>
                </c:pt>
                <c:pt idx="10">
                  <c:v>ช่าง (Operator)</c:v>
                </c:pt>
                <c:pt idx="11">
                  <c:v>เกษตรกร (Farmer, agriculturist)</c:v>
                </c:pt>
                <c:pt idx="12">
                  <c:v>เจ้าหน้าที่สำนักงาน (Officer)</c:v>
                </c:pt>
                <c:pt idx="13">
                  <c:v>วิสาหกิจชุมชน OTOP</c:v>
                </c:pt>
                <c:pt idx="14">
                  <c:v>ผู้ปฏิบัติงาน พนักงาน เสมียน ( Clerk, Operator)</c:v>
                </c:pt>
                <c:pt idx="15">
                  <c:v>แรงงาน (Worker)</c:v>
                </c:pt>
              </c:strCache>
            </c:strRef>
          </c:cat>
          <c:val>
            <c:numRef>
              <c:f>กราฟ!$J$7:$J$22</c:f>
              <c:numCache>
                <c:formatCode>_-* #,##0_-;\-* #,##0_-;_-* "-"??_-;_-@_-</c:formatCode>
                <c:ptCount val="16"/>
                <c:pt idx="0">
                  <c:v>5299</c:v>
                </c:pt>
                <c:pt idx="1">
                  <c:v>8105</c:v>
                </c:pt>
                <c:pt idx="2">
                  <c:v>16763</c:v>
                </c:pt>
                <c:pt idx="3">
                  <c:v>27870</c:v>
                </c:pt>
                <c:pt idx="4">
                  <c:v>28822</c:v>
                </c:pt>
                <c:pt idx="5">
                  <c:v>41696</c:v>
                </c:pt>
                <c:pt idx="6">
                  <c:v>50278</c:v>
                </c:pt>
                <c:pt idx="7">
                  <c:v>77943</c:v>
                </c:pt>
                <c:pt idx="8">
                  <c:v>91686</c:v>
                </c:pt>
                <c:pt idx="9">
                  <c:v>118597</c:v>
                </c:pt>
                <c:pt idx="10">
                  <c:v>165104</c:v>
                </c:pt>
                <c:pt idx="11">
                  <c:v>227457</c:v>
                </c:pt>
                <c:pt idx="12">
                  <c:v>263508</c:v>
                </c:pt>
                <c:pt idx="13">
                  <c:v>623050</c:v>
                </c:pt>
                <c:pt idx="14">
                  <c:v>1318684</c:v>
                </c:pt>
                <c:pt idx="15">
                  <c:v>1956178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5"/>
        <c:overlap val="41"/>
        <c:axId val="177526656"/>
        <c:axId val="177528192"/>
      </c:barChart>
      <c:catAx>
        <c:axId val="17752665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H SarabunPSK" pitchFamily="34" charset="-34"/>
                <a:cs typeface="TH SarabunPSK" pitchFamily="34" charset="-34"/>
              </a:defRPr>
            </a:pPr>
            <a:endParaRPr lang="en-US"/>
          </a:p>
        </c:txPr>
        <c:crossAx val="177528192"/>
        <c:crosses val="autoZero"/>
        <c:auto val="1"/>
        <c:lblAlgn val="ctr"/>
        <c:lblOffset val="100"/>
        <c:noMultiLvlLbl val="0"/>
      </c:catAx>
      <c:valAx>
        <c:axId val="177528192"/>
        <c:scaling>
          <c:orientation val="minMax"/>
        </c:scaling>
        <c:delete val="0"/>
        <c:axPos val="b"/>
        <c:numFmt formatCode="_-* #,##0_-;\-* #,##0_-;_-* &quot;-&quot;??_-;_-@_-" sourceLinked="1"/>
        <c:majorTickMark val="out"/>
        <c:minorTickMark val="none"/>
        <c:tickLblPos val="nextTo"/>
        <c:crossAx val="177526656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baseline="0">
                <a:latin typeface="TH SarabunPSK" pitchFamily="34" charset="-34"/>
                <a:cs typeface="TH SarabunPSK" pitchFamily="34" charset="-34"/>
              </a:defRPr>
            </a:pPr>
            <a:endParaRPr lang="en-US"/>
          </a:p>
        </c:txPr>
      </c:legendEntry>
      <c:overlay val="0"/>
    </c:legend>
    <c:plotVisOnly val="1"/>
    <c:dispBlanksAs val="gap"/>
    <c:showDLblsOverMax val="0"/>
  </c:chart>
  <c:spPr>
    <a:solidFill>
      <a:srgbClr val="FFFF00"/>
    </a:solidFill>
    <a:ln w="38100">
      <a:solidFill>
        <a:srgbClr val="1F497D">
          <a:lumMod val="60000"/>
          <a:lumOff val="40000"/>
        </a:srgbClr>
      </a:solidFill>
    </a:ln>
  </c:spPr>
  <c:externalData r:id="rId2">
    <c:autoUpdate val="0"/>
  </c:externalData>
</c:chartSpace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06452" units="1/cm"/>
          <inkml:channelProperty channel="Y" name="resolution" value="45.17647" units="1/cm"/>
        </inkml:channelProperties>
      </inkml:inkSource>
      <inkml:timestamp xml:id="ts0" timeString="2014-10-09T01:04:56.035"/>
    </inkml:context>
    <inkml:brush xml:id="br0">
      <inkml:brushProperty name="width" value="0.15875" units="cm"/>
      <inkml:brushProperty name="height" value="0.635" units="cm"/>
      <inkml:brushProperty name="color" value="#FFFF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-1 54,'24'0,"1"0,0 0,0 0,0 0,24 0,-24 0,25 0,-26 0,26 0,-25 0,0 0,0 0,-1 0,1 0,0 0,0-22,0 22,-1 0,1 0,0 0,0-23,0 23,-1 0,1 0,0 0,0 0,0 0,-1 0,1 0,0 0,0 0,0 0,-1 0,1 0,0 0,0 0,0 0,-1 0,1 0,25 23,-25-23,-1 0,1 0,0 22,0-22,0 0,-2 23,2-23,25 0,-50 22,25-22,0 0,-1 0,1 0,25 23,-25-23,24 0,-24 0,25 0,-26 0,1 0,0 0,0 22,0-22,-1 0,1 0,25 0,-25 23,24-23,-24 0,49 22,-49-22,0 0,0 0,0 23,24-23,-24 0,0 0,24 0,-24 0,0 0,25 0,-25 0,-1 22,26-22,0 0,-26 0,26 23,0-23,-26 0,26 0,-25 0,24 0,-24 0,25 0,-1 22,-24-22,0 0,25 0,-1 23,1-23,24 0,-49 0,0 0,0 0,-1 0,1 0,0 0,0 0,24 0,-24 0,25 0,0 0,-26 0,1 0,0 0,0 0,24 0,-24 0,0 0,0 0,0 0,-1 0,0 0,51 0,-51 0,1 0,0 0,0 0,49 0,1 0,-51 0,26 0,-25 0,24 0,1 0,-25 0,0 0,74 0,-74 0,0 0,-1 0,1 0,0 0,0 0,0 0,-1 0,1 0,0 0,0 0,0 0,-1 0,1 0,0 0,0 0,0 0,-25-23,24 23,26 0,-25 0,0 0,-1 0,1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06452" units="1/cm"/>
          <inkml:channelProperty channel="Y" name="resolution" value="45.17647" units="1/cm"/>
        </inkml:channelProperties>
      </inkml:inkSource>
      <inkml:timestamp xml:id="ts0" timeString="2014-10-09T01:04:59.851"/>
    </inkml:context>
    <inkml:brush xml:id="br0">
      <inkml:brushProperty name="width" value="0.15875" units="cm"/>
      <inkml:brushProperty name="height" value="0.635" units="cm"/>
      <inkml:brushProperty name="color" value="#FFFF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-1 0,'25'0,"24"0,-24 0,25 0,-26 0,26 0,0 0,-1 0,1 0,-25 25,-1-25,26 0,0 0,-1 0,1 0,-25 0,24 0,50 0,-74 0,50 25,-51-25,1 0,0 0,0 0,24 24,1-24,74 0,-74 0,-1 0,1 0,-1 0,-24 0,0 0,0 0,0 0,-1 0,1 0,0 0,0 0,24 25,1-25,0 0,74 0,-75 0,1 0,-1 0,1 0,0 0,-26 0,1 0,0 0,25 24,-26-24,26 0,-25 0,0 0,24 0,1 0,-25 0,24 0,26-24,-51 24,1 0,0 0,0 0,0 0,-1 0,1 0,74 0,-49 0,-25 0,0 0,-1 0,1 0,25 0,-25 0,24 0,-24 0,0 0,24 0,-24 0,25 0,-25 0,-1 0,1 0,0 0,0 0,0 0,-1 0,1 0,0 0,0 0,0 0,-1 0,1 0,0 0,0 0,0 0,-1 0,1 0,0 0,25 0,-26 0,26 0,-25 0,0 0,-1 0,1 0,0 0,0 0,24 0,-24 0,0 0,0 0,0 0,-1 0,1 0,0 0,25-25,-26 25,1 0,0 0,25 0,-26 0,1 0,0 0,0 0,0 0,-1 0,1 0,0-24,0 24,0 0,24 0,-24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06452" units="1/cm"/>
          <inkml:channelProperty channel="Y" name="resolution" value="45.17647" units="1/cm"/>
        </inkml:channelProperties>
      </inkml:inkSource>
      <inkml:timestamp xml:id="ts0" timeString="2014-10-09T01:05:03.883"/>
    </inkml:context>
    <inkml:brush xml:id="br0">
      <inkml:brushProperty name="width" value="0.15875" units="cm"/>
      <inkml:brushProperty name="height" value="0.635" units="cm"/>
      <inkml:brushProperty name="color" value="#FFFF00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0 0,'25'0,"0"0,-1 0,1 0,25 0,-25 0,24 0,1 0,0 0,-26 25,26-25,-25 24,49-24,25 49,-74-49,0 0,25 0,-1 26,-24-26,25 0,-1 0,1 0,74 0,-75 0,1 0,0 0,-1 0,1 24,0-24,-26 0,1 0,50 0,-26 0,-24 0,0 0,0 0,24 0,1 0,24 0,-49 0,25 0,-26 0,51 0,-26 0,-24 0,25 0,-1 0,1 0,0 0,-25 0,-1 0,1 0,0 0,0 0,0 0,-1 0,1 0,0 0,0 0,24 0,-24 0,0 0,0 0,0 0,-1 0,26 0,-25 0,24-24,1 24,-25 0,49-26,-49 26,0 0,0 0,-1 0,1 0,50 0,-26 0,-24 0,0-25,0 25,0 0,-1 0,26 0,-25 0,0 0,24 0,-24-24,0 24,24 0,1 0,-25 0,24 0,-24 0,0 0,0 0,0 0,24 0,1 0,-25 0,49 0,-49 0,24 0,1 0,-25 0,24 0,-24 0,25 0,74 0,-74 0,-1 0,1 0,-25 0,-1 0,26 0,-25 0,24 0,-24 0,0 0,25 0,-1 0,1 0,-25 0,24 0,1 0,-25 0,23 0,-23 0,25 0,-26 0,1 0,0 0,0 0,24 0,76 0,-76 0,1 0,-1 0,1 0,-25 0,24 0,-24 0,0 0,0 0,0 0,-1 24,26-24,-25 0,74 0,-49 0,-1 0,-24 0,0 0,0 0,49 0,-49 0,0 0,74 25,-50-25,-24 0,0 0,0 0,25 26,-26-26,26 0,-25 0,0 0,-1 0,26 0,-25 0,24 0,1 0,0 0,74 0,-75 0,26 0,-51 0,26 0,0 0,-1 0,1 0,-1 0,76 0,-101 0,26 0,-25 0,24 0,-24 0,0 0,25 0,24 0,-49 0,24 0,-24 0,25 0,-1 0,-24 24,0-24,25 0,24 0,-24 24,-1-24,-24 0,0 0,24 0,-24 0,0 0,50 0,-51 0,26 0,-25 0,24 0,-24 25,50-25,-1 0,-24 0,-1 0,-24 0,124 0,-100 0,1 0,-25 0,0 0,-1 0,26 0,-25 0,24 0,-24-25,25 25,0 0,-1 0,1 0,-25 0,-1 0,-24-24,25 24,0 0,25 0,-26 0,1 0,0 0,0 0,0 0,-1 0,1 0,25 0,-25 0,-1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E49F93-6FF2-4314-BBF7-4686C131A14A}" type="datetimeFigureOut">
              <a:rPr lang="en-US" smtClean="0"/>
              <a:t>1/26/2017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560888"/>
            <a:ext cx="5851525" cy="43195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42175-01D3-4063-8CD5-7C071D12B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01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DB5B4-DB9D-45AF-AAE7-EFAAE74AA91A}" type="datetime1">
              <a:rPr lang="en-US" smtClean="0"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652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1A0EF-20C4-45FA-8D53-4BA95847365E}" type="datetime1">
              <a:rPr lang="en-US" smtClean="0"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871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817F-921F-4F64-BAF3-F1E66CB9C933}" type="datetime1">
              <a:rPr lang="en-US" smtClean="0"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27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320D-61CD-47C8-8FC5-4173A90157D6}" type="datetime1">
              <a:rPr lang="en-US" smtClean="0"/>
              <a:t>1/26/2017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298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B7CD-13CA-4BD5-A3AF-9C730E9BAD56}" type="datetime1">
              <a:rPr lang="en-US" smtClean="0"/>
              <a:t>1/26/2017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756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7D198-2EF5-4299-B8AF-EFEDF8D369B1}" type="datetime1">
              <a:rPr lang="en-US" smtClean="0"/>
              <a:t>1/26/2017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443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5FA59-E89C-43B9-8E94-69B8F743AE62}" type="datetime1">
              <a:rPr lang="en-US" smtClean="0"/>
              <a:t>1/26/2017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142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5B91-048E-4C8E-93FB-73DB2D84F205}" type="datetime1">
              <a:rPr lang="en-US" smtClean="0"/>
              <a:t>1/26/2017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225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E4AF1-26F4-4EC6-8F8F-FE4E01ABB084}" type="datetime1">
              <a:rPr lang="en-US" smtClean="0"/>
              <a:t>1/26/2017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635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BF62E-B595-40C5-99AE-C316D1AD7CDB}" type="datetime1">
              <a:rPr lang="en-US" smtClean="0"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883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01E0-4EA3-4F66-963C-3989FF1BA477}" type="datetime1">
              <a:rPr lang="en-US" smtClean="0"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902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202866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05197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9843948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596075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764779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289330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0099863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498584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743400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690936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02585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8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3EEBD-9DE7-4F30-ACE7-54947177CB5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3933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92AB6-AAE8-4D31-929A-FD8A2EC984C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1239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BD408-E956-4E1D-A300-B504CF8E587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7896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DD1BC-BFC0-4E72-9A32-5CF95A2C98D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1552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0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66773-70FB-4D88-ADB0-7F2B02DC5E1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5595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F1E22-A2A5-4512-9AC9-E79DF99F9C6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9880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7A472-DD4A-4112-A68D-BA8BEB18363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122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2" y="27306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CAA9-68BE-45B1-98D1-10090C7A0A2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3330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3222B-6559-4A2C-968F-49D92B58E43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3864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A0632-3617-4738-818D-EF8ABD55659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058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274651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1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35A90-CC04-41DD-B740-972A40734F5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3596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025943-655F-41F7-ACAD-3FF79065194A}" type="datetime1">
              <a:rPr lang="en-US" smtClean="0">
                <a:solidFill>
                  <a:srgbClr val="000000"/>
                </a:solidFill>
              </a:rPr>
              <a:t>1/26/2017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1AE85-53C4-408B-8429-70AA87DDA2E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7534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2BD1D-2A75-493F-97BB-43D5DEE26695}" type="datetime1">
              <a:rPr lang="en-US" smtClean="0">
                <a:solidFill>
                  <a:srgbClr val="000000"/>
                </a:solidFill>
              </a:rPr>
              <a:t>1/26/2017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D13009-4C67-41D6-9464-6C116AC88D7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3563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0A15CF-D5E0-431F-8453-511A7A432891}" type="datetime1">
              <a:rPr lang="en-US" smtClean="0">
                <a:solidFill>
                  <a:srgbClr val="000000"/>
                </a:solidFill>
              </a:rPr>
              <a:t>1/26/2017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03D2D-7B23-4D24-BCB8-10D9A84D547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5343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4F4743-6D35-4197-B211-2E10494530DF}" type="datetime1">
              <a:rPr lang="en-US" smtClean="0">
                <a:solidFill>
                  <a:srgbClr val="000000"/>
                </a:solidFill>
              </a:rPr>
              <a:t>1/26/2017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7F5C8A-18CC-401C-B7BD-DB76794BF21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04013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89BC74-ACCB-484E-920A-779CF46CAF10}" type="datetime1">
              <a:rPr lang="en-US" smtClean="0">
                <a:solidFill>
                  <a:srgbClr val="000000"/>
                </a:solidFill>
              </a:rPr>
              <a:t>1/26/2017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228C6-22BB-4EBE-B303-0F3592F4CE8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0411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8D18CFE-429D-4632-88FD-E1177582A6B1}" type="datetime1">
              <a:rPr lang="en-US" smtClean="0">
                <a:solidFill>
                  <a:srgbClr val="000000"/>
                </a:solidFill>
              </a:rPr>
              <a:t>1/26/2017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F353D-C10C-49AE-AAD0-03014251AB4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9134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D516D3-8508-4CA6-AC5C-BB59B896BCCC}" type="datetime1">
              <a:rPr lang="en-US" smtClean="0">
                <a:solidFill>
                  <a:srgbClr val="000000"/>
                </a:solidFill>
              </a:rPr>
              <a:t>1/26/2017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5E9A3-CEC2-493F-BC96-01FCC6B7CB4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79751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72289A-B961-4CEA-8CE8-72428839B73F}" type="datetime1">
              <a:rPr lang="en-US" smtClean="0">
                <a:solidFill>
                  <a:srgbClr val="000000"/>
                </a:solidFill>
              </a:rPr>
              <a:t>1/26/2017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6D951A-91F2-4F9F-8FB7-1D4003AB1E1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97780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CF1742C-CA8B-4494-9DDD-F713091548E3}" type="datetime1">
              <a:rPr lang="en-US" smtClean="0">
                <a:solidFill>
                  <a:srgbClr val="000000"/>
                </a:solidFill>
              </a:rPr>
              <a:t>1/26/2017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D295B0-0900-4655-94AF-A2D53E059FF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02357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BBD80D1-C01F-444E-A8CE-41AA28325D14}" type="datetime1">
              <a:rPr lang="en-US" smtClean="0">
                <a:solidFill>
                  <a:srgbClr val="000000"/>
                </a:solidFill>
              </a:rPr>
              <a:t>1/26/2017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D3400-EC76-4265-BB05-843AD98E521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23130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BD2608-D92B-40CD-A727-8EE71EFB7C8E}" type="datetime1">
              <a:rPr lang="en-US" smtClean="0">
                <a:solidFill>
                  <a:srgbClr val="000000"/>
                </a:solidFill>
              </a:rPr>
              <a:t>1/26/2017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CEDE5D-F4DE-4F97-BEB2-4F37E4589ED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61780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A318B-68D9-4D76-B4C0-7E9EDA83171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37287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6EFA9-F47F-4A29-9A13-C47CE2DA0C5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43334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85DBB-BDA9-4908-B22C-F8DC7C8D30E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65167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D8E5-896D-4C70-8103-232C86D2D52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49584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7DA44-4594-4072-B053-5C9249DBA77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84667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CC2E-C900-45BB-9285-93654C56F71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019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A0FC-154E-459C-8592-AB5D36FE0BF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80617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B6949-F6D9-4E76-A2F1-68137FB1514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37030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7B82-0351-482C-BA19-F45D32ED439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46130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510CF-7EDE-4D39-BEDC-5CAAE91BE34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26964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468E-65FC-4FB5-81F2-A6B65AD9401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3705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FB3F2-F50C-4330-BD77-E85BB3AFD49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99909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A79C-3DDD-410D-BE74-209F90916A9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56458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8113-D934-4A7D-B0A0-2C2813041D2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81545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D6845-ED3C-4A51-839E-ABC9818DD29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78895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556B5-363F-4914-9041-31F6102EE7F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03857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52711-0C0A-474E-A44F-674E9DE2538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68202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3FE8E-376B-4D25-AA03-98F01BCB70C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91975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3A7F9-5585-4F88-86AD-3C1A6C1D74A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24290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545C8-DF09-461B-A89D-BBF3A046D5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2460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F92D6-DD0D-4E3F-BFED-CA5E9CDB4C6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34264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964EC-334B-46FC-A2DE-F78EE71EEC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59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2590D-EDDB-4F99-BDB1-69947381E3E6}" type="datetime1">
              <a:rPr lang="en-US" smtClean="0"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81C7E-942F-46CA-87BF-8A2ECDFC5E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010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9FFF9"/>
            </a:gs>
            <a:gs pos="100000">
              <a:srgbClr val="CC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838200"/>
          </a:xfrm>
          <a:prstGeom prst="rect">
            <a:avLst/>
          </a:prstGeom>
          <a:gradFill rotWithShape="1">
            <a:gsLst>
              <a:gs pos="0">
                <a:srgbClr val="CCFF66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ngsana New" pitchFamily="18" charset="-34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621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30" tIns="45715" rIns="91430" bIns="45715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30" tIns="45715" rIns="91430" bIns="4571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3"/>
            <a:ext cx="2133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05"/>
            <a:fld id="{A85F66DC-E17E-45DB-A943-763586317E4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3"/>
            <a:ext cx="2895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05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3"/>
            <a:ext cx="2133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05"/>
            <a:fld id="{1076663B-2484-4C96-8B3B-DC49A8F5DD6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305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595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hf hdr="0" ftr="0" dt="0"/>
  <p:txStyles>
    <p:titleStyle>
      <a:lvl1pPr algn="ctr" defTabSz="91430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5" indent="-342865" algn="l" defTabSz="91430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defTabSz="91430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34" indent="-228577" algn="l" defTabSz="914305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7" indent="-228577" algn="l" defTabSz="914305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ADE45F-B455-472F-A27D-2F13321C120A}" type="datetime1">
              <a:rPr lang="en-US" smtClean="0">
                <a:solidFill>
                  <a:srgbClr val="000000"/>
                </a:solidFill>
              </a:rPr>
              <a:t>1/26/2017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3413DC4-9E55-422C-B4D6-E322162EA3E9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461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1" r:id="rId1"/>
    <p:sldLayoutId id="2147484092" r:id="rId2"/>
    <p:sldLayoutId id="2147484093" r:id="rId3"/>
    <p:sldLayoutId id="2147484094" r:id="rId4"/>
    <p:sldLayoutId id="2147484095" r:id="rId5"/>
    <p:sldLayoutId id="2147484096" r:id="rId6"/>
    <p:sldLayoutId id="2147484097" r:id="rId7"/>
    <p:sldLayoutId id="2147484098" r:id="rId8"/>
    <p:sldLayoutId id="2147484099" r:id="rId9"/>
    <p:sldLayoutId id="2147484100" r:id="rId10"/>
    <p:sldLayoutId id="2147484101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6CBBD4-218B-4AD7-80A4-4E1C9266450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786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3" r:id="rId1"/>
    <p:sldLayoutId id="2147484104" r:id="rId2"/>
    <p:sldLayoutId id="2147484105" r:id="rId3"/>
    <p:sldLayoutId id="2147484106" r:id="rId4"/>
    <p:sldLayoutId id="2147484107" r:id="rId5"/>
    <p:sldLayoutId id="2147484108" r:id="rId6"/>
    <p:sldLayoutId id="2147484109" r:id="rId7"/>
    <p:sldLayoutId id="2147484110" r:id="rId8"/>
    <p:sldLayoutId id="2147484111" r:id="rId9"/>
    <p:sldLayoutId id="2147484112" r:id="rId10"/>
    <p:sldLayoutId id="214748411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1BB69-0B0C-4F65-9584-E3E8145FFB3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730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5" r:id="rId1"/>
    <p:sldLayoutId id="2147484116" r:id="rId2"/>
    <p:sldLayoutId id="2147484117" r:id="rId3"/>
    <p:sldLayoutId id="2147484118" r:id="rId4"/>
    <p:sldLayoutId id="2147484119" r:id="rId5"/>
    <p:sldLayoutId id="2147484120" r:id="rId6"/>
    <p:sldLayoutId id="2147484121" r:id="rId7"/>
    <p:sldLayoutId id="2147484122" r:id="rId8"/>
    <p:sldLayoutId id="2147484123" r:id="rId9"/>
    <p:sldLayoutId id="2147484124" r:id="rId10"/>
    <p:sldLayoutId id="214748412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hyperlink" Target="http://www.google.co.th/url?sa=i&amp;rct=j&amp;q=&amp;esrc=s&amp;frm=1&amp;source=images&amp;cd=&amp;cad=rja&amp;uact=8&amp;ved=0ahUKEwi5p5WW3rHRAhUIro8KHSGFAg0QjRwIBw&amp;url=http://access-mainstreet.r2d2.uwm.edu/Virtual_Community/Factory_Industry&amp;bvm=bv.143423383,d.c2I&amp;psig=AFQjCNGHCe1zRY8iSzL2NXYmYayp2yZT9Q&amp;ust=148393697805306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th/url?sa=i&amp;rct=j&amp;q=&amp;esrc=s&amp;frm=1&amp;source=images&amp;cd=&amp;cad=rja&amp;uact=8&amp;ved=0ahUKEwicnL3c27HRAhVFsY8KHan8DnsQjRwIBw&amp;url=http://thailand.kapook.com/&amp;bvm=bv.143423383,d.c2I&amp;psig=AFQjCNGpoMUyqvOLaPaA_CyWpaC7MnQhNA&amp;ust=1483936224419678" TargetMode="External"/><Relationship Id="rId5" Type="http://schemas.openxmlformats.org/officeDocument/2006/relationships/image" Target="../media/image7.jpeg"/><Relationship Id="rId4" Type="http://schemas.openxmlformats.org/officeDocument/2006/relationships/hyperlink" Target="http://www.google.co.th/url?sa=i&amp;rct=j&amp;q=&amp;esrc=s&amp;frm=1&amp;source=images&amp;cd=&amp;cad=rja&amp;uact=8&amp;ved=0ahUKEwjqvdaC3LHRAhXDo48KHeJSDA0QjRwIBw&amp;url=http://therama.info/?p=570&amp;psig=AFQjCNGxFvodtFm2fMUgCBo20BNd5VmbKQ&amp;ust=1483936385518667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hyperlink" Target="http://www.google.co.th/url?sa=i&amp;rct=j&amp;q=&amp;esrc=s&amp;frm=1&amp;source=images&amp;cd=&amp;cad=rja&amp;uact=8&amp;ved=0ahUKEwiOw6Wc_LHRAhUeTo8KHe2AB8oQjRwIBw&amp;url=http://www.tomsitpro.com/articles/it-certification-training,2-141.html&amp;bvm=bv.143423383,d.c2I&amp;psig=AFQjCNHIw13ShyRC_p1LYaaI3afn5qOKLA&amp;ust=1483945040038520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th/url?sa=i&amp;rct=j&amp;q=&amp;esrc=s&amp;frm=1&amp;source=images&amp;cd=&amp;cad=rja&amp;uact=8&amp;ved=0ahUKEwiOw6Wc_LHRAhUeTo8KHe2AB8oQjRwIBw&amp;url=http://www.tomsitpro.com/articles/it-certification-training,2-141.html&amp;bvm=bv.143423383,d.c2I&amp;psig=AFQjCNHIw13ShyRC_p1LYaaI3afn5qOKLA&amp;ust=1483945040038520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th/url?sa=i&amp;rct=j&amp;q=&amp;esrc=s&amp;frm=1&amp;source=images&amp;cd=&amp;cad=rja&amp;uact=8&amp;ved=0ahUKEwjildDR8IPRAhXFK48KHUEqAwAQjRwIBw&amp;url=http://www.fti.or.th/2011/thai/ftisufficiencyeconomydetail.aspx?id=292&amp;psig=AFQjCNGyC4DSV6QQH41wIhXWNJZbYCjVcw&amp;ust=1482361381335882" TargetMode="External"/><Relationship Id="rId13" Type="http://schemas.openxmlformats.org/officeDocument/2006/relationships/hyperlink" Target="http://www.google.co.th/url?sa=i&amp;rct=j&amp;q=&amp;esrc=s&amp;frm=1&amp;source=images&amp;cd=&amp;cad=rja&amp;uact=8&amp;ved=0ahUKEwjXl9z28oPRAhUGq48KHTKBDIMQjRwIBw&amp;url=http://federationthaisme.org/smepartner.php?page=4&amp;psig=AFQjCNHNyB35YiMbIRUt7mRn0-S0PACLxg&amp;ust=1482361985135707" TargetMode="External"/><Relationship Id="rId3" Type="http://schemas.openxmlformats.org/officeDocument/2006/relationships/image" Target="../media/image24.jpeg"/><Relationship Id="rId7" Type="http://schemas.openxmlformats.org/officeDocument/2006/relationships/image" Target="../media/image26.jpeg"/><Relationship Id="rId12" Type="http://schemas.openxmlformats.org/officeDocument/2006/relationships/image" Target="../media/image29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1.xml"/><Relationship Id="rId6" Type="http://schemas.openxmlformats.org/officeDocument/2006/relationships/hyperlink" Target="http://www.google.co.th/url?sa=i&amp;rct=j&amp;q=&amp;esrc=s&amp;frm=1&amp;source=images&amp;cd=&amp;cad=rja&amp;uact=8&amp;ved=0ahUKEwj75sCt8IPRAhWHK48KHa5nCmkQjRwIBw&amp;url=http://odpc2.ddc.moph.go.th/crd/ngo53.html&amp;psig=AFQjCNHRWMDE2fzZ0WYVo8i14htyQxLQyg&amp;ust=1482361249660831" TargetMode="External"/><Relationship Id="rId11" Type="http://schemas.openxmlformats.org/officeDocument/2006/relationships/hyperlink" Target="http://www.google.co.th/url?sa=i&amp;rct=j&amp;q=&amp;esrc=s&amp;frm=1&amp;source=images&amp;cd=&amp;cad=rja&amp;uact=8&amp;ved=0ahUKEwiIq6HX8oPRAhUKpY8KHeJ4BEIQjRwIBw&amp;url=http://campus.sanook.com/925104/&amp;psig=AFQjCNFP5OsmwTr6GbUtlLmcaxNq3nUT_w&amp;ust=1482361935796552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s://www.google.co.th/url?sa=i&amp;rct=j&amp;q=&amp;esrc=s&amp;frm=1&amp;source=images&amp;cd=&amp;cad=rja&amp;uact=8&amp;ved=0ahUKEwjMx_He74PRAhVLPo8KHVbJCHgQjRwIBw&amp;url=https://govchannel.go.th/&amp;psig=AFQjCNG1PbZ36X1x54LWI2bWsWN16p1plg&amp;ust=1482360880588195" TargetMode="External"/><Relationship Id="rId9" Type="http://schemas.openxmlformats.org/officeDocument/2006/relationships/image" Target="../media/image27.jpeg"/><Relationship Id="rId1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43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emf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111.emf"/><Relationship Id="rId5" Type="http://schemas.openxmlformats.org/officeDocument/2006/relationships/customXml" Target="../ink/ink2.xml"/><Relationship Id="rId4" Type="http://schemas.openxmlformats.org/officeDocument/2006/relationships/image" Target="../media/image110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http://www.google.co.th/url?sa=i&amp;rct=j&amp;q=&amp;esrc=s&amp;frm=1&amp;source=images&amp;cd=&amp;cad=rja&amp;uact=8&amp;ved=0ahUKEwiZuY29yvbQAhVIso8KHUksA_4QjRwIBw&amp;url=http://www.clipartfinders.com/crime-scene-clipart.html&amp;bvm=bv.141536425,d.c2I&amp;psig=AFQjCNGEI-vMIgrzsam2vZLZTLRdBUeq6A&amp;ust=1481903580731888" TargetMode="External"/><Relationship Id="rId7" Type="http://schemas.openxmlformats.org/officeDocument/2006/relationships/image" Target="../media/image4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jpeg"/><Relationship Id="rId7" Type="http://schemas.openxmlformats.org/officeDocument/2006/relationships/image" Target="../media/image57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hyperlink" Target="&#3648;&#3611;&#3657;&#3634;&#3627;&#3617;&#3634;&#3618;&#3585;&#3634;&#3619;&#3614;&#3633;&#3602;&#3609;&#3634;%20&#3605;&#3634;&#3617;&#3649;&#3612;&#3609;&#3619;&#3634;&#3618;&#3592;&#3633;&#3591;&#3627;&#3623;&#3633;&#3604;%20%20.xlsx" TargetMode="External"/><Relationship Id="rId1" Type="http://schemas.openxmlformats.org/officeDocument/2006/relationships/slideLayout" Target="../slideLayouts/slideLayout5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13" Type="http://schemas.openxmlformats.org/officeDocument/2006/relationships/image" Target="../media/image70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12" Type="http://schemas.openxmlformats.org/officeDocument/2006/relationships/image" Target="../media/image69.png"/><Relationship Id="rId2" Type="http://schemas.openxmlformats.org/officeDocument/2006/relationships/hyperlink" Target="http://www.google.co.th/url?sa=i&amp;rct=j&amp;q=&amp;esrc=s&amp;frm=1&amp;source=images&amp;cd=&amp;cad=rja&amp;uact=8&amp;ved=0ahUKEwj3l-3xqujQAhUXS48KHb9-CPoQjRwIBw&amp;url=http://www.ditp.go.th/more_news_ditp.php?cate=16&amp;country=&amp;type=25&amp;title=&amp;filename=goods_info&amp;psig=AFQjCNGVhYMgYMeRn4mqSfA0XYCOTsePTA&amp;ust=1481414849328537" TargetMode="Externa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63.jpeg"/><Relationship Id="rId11" Type="http://schemas.openxmlformats.org/officeDocument/2006/relationships/image" Target="../media/image68.png"/><Relationship Id="rId5" Type="http://schemas.openxmlformats.org/officeDocument/2006/relationships/image" Target="../media/image62.png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Relationship Id="rId14" Type="http://schemas.openxmlformats.org/officeDocument/2006/relationships/image" Target="../media/image71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7" Type="http://schemas.openxmlformats.org/officeDocument/2006/relationships/image" Target="../media/image76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final%20&#3612;&#3621;&#3605;&#3629;&#3610;&#3649;&#3607;&#3609;%20.xlsx" TargetMode="External"/><Relationship Id="rId1" Type="http://schemas.openxmlformats.org/officeDocument/2006/relationships/slideLayout" Target="../slideLayouts/slideLayout5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79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emf"/><Relationship Id="rId1" Type="http://schemas.openxmlformats.org/officeDocument/2006/relationships/slideLayout" Target="../slideLayouts/slideLayout5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th/url?sa=i&amp;rct=j&amp;q=&amp;esrc=s&amp;frm=1&amp;source=images&amp;cd=&amp;cad=rja&amp;uact=8&amp;ved=0ahUKEwj3tvfPiILRAhVLJpQKHXCXCc4QjRwIBw&amp;url=http://bonanaa.com/%E0%B9%80%E0%B8%9A%E0%B8%B7%E0%B9%88%E0%B8%AD%E0%B8%87%E0%B8%B2%E0%B8%99-%E0%B9%81%E0%B8%95%E0%B9%88%E0%B8%AD%E0%B8%A2%E0%B8%B2%E0%B8%81%E0%B8%A1%E0%B8%B5%E0%B9%80%E0%B8%87%E0%B8%B4%E0%B8%99-%E0%B9%84/&amp;psig=AFQjCNFjJHDFQoZmofoIKTtf4bPxB9zyQQ&amp;ust=1482299099751151" TargetMode="External"/><Relationship Id="rId3" Type="http://schemas.openxmlformats.org/officeDocument/2006/relationships/hyperlink" Target="https://www.google.co.th/url?sa=i&amp;rct=j&amp;q=&amp;esrc=s&amp;frm=1&amp;source=images&amp;cd=&amp;cad=rja&amp;uact=8&amp;ved=0ahUKEwig5cnLioLRAhVBnJQKHVsOCNQQjRwIBw&amp;url=https://twitter.com/search?q=#FINemoji&amp;bvm=bv.142059868,d.dGo&amp;psig=AFQjCNFSX6FhUwhsPAQHVrnRVjs0LYLfyg&amp;ust=1482299559775768" TargetMode="External"/><Relationship Id="rId7" Type="http://schemas.openxmlformats.org/officeDocument/2006/relationships/image" Target="../media/image93.png"/><Relationship Id="rId12" Type="http://schemas.openxmlformats.org/officeDocument/2006/relationships/image" Target="../media/image97.jpe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92.jpeg"/><Relationship Id="rId11" Type="http://schemas.openxmlformats.org/officeDocument/2006/relationships/image" Target="../media/image96.png"/><Relationship Id="rId5" Type="http://schemas.openxmlformats.org/officeDocument/2006/relationships/hyperlink" Target="https://www.google.co.th/url?sa=i&amp;rct=j&amp;q=&amp;esrc=s&amp;frm=1&amp;source=images&amp;cd=&amp;cad=rja&amp;uact=8&amp;ved=0ahUKEwillpy5ioLRAhVJG5QKHRM4Ds8QjRwIBw&amp;url=https://www.linkedin.com/topic/pmp&amp;bvm=bv.142059868,d.dGo&amp;psig=AFQjCNFSX6FhUwhsPAQHVrnRVjs0LYLfyg&amp;ust=1482299559775768" TargetMode="External"/><Relationship Id="rId10" Type="http://schemas.openxmlformats.org/officeDocument/2006/relationships/image" Target="../media/image95.png"/><Relationship Id="rId4" Type="http://schemas.openxmlformats.org/officeDocument/2006/relationships/image" Target="../media/image91.png"/><Relationship Id="rId9" Type="http://schemas.openxmlformats.org/officeDocument/2006/relationships/image" Target="../media/image94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jpeg"/><Relationship Id="rId3" Type="http://schemas.openxmlformats.org/officeDocument/2006/relationships/image" Target="../media/image99.png"/><Relationship Id="rId7" Type="http://schemas.openxmlformats.org/officeDocument/2006/relationships/hyperlink" Target="http://www.google.co.th/url?sa=i&amp;rct=j&amp;q=&amp;esrc=s&amp;frm=1&amp;source=images&amp;cd=&amp;cad=rja&amp;uact=8&amp;ved=0ahUKEwjXx8ay-IPRAhWHuI8KHdVaC2sQjRwIBw&amp;url=http://wisdom-update.blogspot.com/2013/08/growing-up-psychic-7.html&amp;bvm=bv.142059868,d.c2I&amp;psig=AFQjCNESgWAC052739klEiir4x4TnSqFFg&amp;ust=1482363419342075" TargetMode="External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3" Type="http://schemas.openxmlformats.org/officeDocument/2006/relationships/hyperlink" Target="http://www.google.co.th/url?sa=i&amp;rct=j&amp;q=&amp;esrc=s&amp;frm=1&amp;source=images&amp;cd=&amp;cad=rja&amp;uact=8&amp;ved=0ahUKEwifzaiS84PRAhVHL48KHVpvAKkQjRwIBw&amp;url=http://www.mcot.net/site/content?id=56fb76ad938163b7368b4828&amp;psig=AFQjCNGO5eAdmJGyzonRuu1SP64ZsIQ-7w&amp;ust=1482362054300144" TargetMode="External"/><Relationship Id="rId7" Type="http://schemas.openxmlformats.org/officeDocument/2006/relationships/hyperlink" Target="http://www.google.co.th/url?sa=i&amp;rct=j&amp;q=&amp;esrc=s&amp;frm=1&amp;source=images&amp;cd=&amp;cad=rja&amp;uact=8&amp;ved=0ahUKEwjbsoHq84PRAhXCr48KHV7KAAIQjRwIBw&amp;url=http://i-synes.com/update/Industry-4-era/&amp;psig=AFQjCNGbmFWEniPXFyx-sxIQ_9vrL_UEzw&amp;ust=1482362241280492" TargetMode="External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10" Type="http://schemas.openxmlformats.org/officeDocument/2006/relationships/image" Target="../media/image109.jpeg"/><Relationship Id="rId4" Type="http://schemas.openxmlformats.org/officeDocument/2006/relationships/image" Target="../media/image105.jpeg"/><Relationship Id="rId9" Type="http://schemas.openxmlformats.org/officeDocument/2006/relationships/hyperlink" Target="http://www.google.co.th/url?sa=i&amp;rct=j&amp;q=&amp;esrc=s&amp;frm=1&amp;source=images&amp;cd=&amp;cad=rja&amp;uact=8&amp;ved=0ahUKEwi8iNSM9IPRAhUEsY8KHUBmDrYQjRwIBw&amp;url=http://www.logistics.go.th/index.php/th/news-information/bol-article/9019-4-0-industry-4-0&amp;psig=AFQjCNGbmFWEniPXFyx-sxIQ_9vrL_UEzw&amp;ust=1482362241280492" TargetMode="Externa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3" Type="http://schemas.openxmlformats.org/officeDocument/2006/relationships/hyperlink" Target="http://www.google.co.th/url?sa=i&amp;rct=j&amp;q=&amp;esrc=s&amp;frm=1&amp;source=images&amp;cd=&amp;cad=rja&amp;uact=8&amp;ved=0ahUKEwiAtOK99IPRAhUaSY8KHU_8AM8QjRwIBw&amp;url=http://teemlove2556.exteen.com/&amp;psig=AFQjCNGbuYYQbzYKIHzf-YI78c_AXKg5qA&amp;ust=1482362394336053" TargetMode="External"/><Relationship Id="rId7" Type="http://schemas.openxmlformats.org/officeDocument/2006/relationships/hyperlink" Target="http://www.google.co.th/url?sa=i&amp;rct=j&amp;q=&amp;esrc=s&amp;frm=1&amp;source=images&amp;cd=&amp;cad=rja&amp;uact=8&amp;ved=0ahUKEwiUyf7o9IPRAhXIRY8KHWkkAZIQjRwIBw&amp;url=http://xn--12cn3b8c0ac0ec4j.blogspot.com/&amp;bvm=bv.142059868,d.c2I&amp;psig=AFQjCNHMWMRMZv5aWC6y_7mGDG-zJQtVjg&amp;ust=1482362504294830" TargetMode="External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12.gif"/><Relationship Id="rId5" Type="http://schemas.openxmlformats.org/officeDocument/2006/relationships/hyperlink" Target="http://www.ec-logistics.ru/edu/ppk/" TargetMode="External"/><Relationship Id="rId4" Type="http://schemas.openxmlformats.org/officeDocument/2006/relationships/image" Target="../media/image111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emf"/><Relationship Id="rId1" Type="http://schemas.openxmlformats.org/officeDocument/2006/relationships/slideLayout" Target="../slideLayouts/slideLayout5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emf"/><Relationship Id="rId1" Type="http://schemas.openxmlformats.org/officeDocument/2006/relationships/slideLayout" Target="../slideLayouts/slideLayout5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7" Type="http://schemas.openxmlformats.org/officeDocument/2006/relationships/image" Target="../media/image121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1778040"/>
            <a:ext cx="77768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ln w="0">
                  <a:solidFill>
                    <a:schemeClr val="accent6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การประชุมเชิงปฏิบัติการ</a:t>
            </a:r>
          </a:p>
          <a:p>
            <a:pPr algn="ctr"/>
            <a:r>
              <a:rPr lang="th-TH" sz="4000" b="1" dirty="0" smtClean="0">
                <a:ln w="0">
                  <a:solidFill>
                    <a:schemeClr val="accent6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กลไกการขับเคลื่อนแผนพัฒนากำลังคนรายจังหวัด</a:t>
            </a:r>
          </a:p>
          <a:p>
            <a:pPr algn="ctr"/>
            <a:r>
              <a:rPr lang="th-TH" sz="4000" b="1" dirty="0" smtClean="0">
                <a:ln w="0">
                  <a:solidFill>
                    <a:schemeClr val="accent6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ไปสู่การปฏิบัติ</a:t>
            </a:r>
            <a:endParaRPr lang="en-US" sz="4000" b="1" dirty="0">
              <a:ln w="0">
                <a:solidFill>
                  <a:schemeClr val="accent6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1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907704" y="3933056"/>
            <a:ext cx="53285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SarabunPSK" pitchFamily="34" charset="-34"/>
                <a:cs typeface="TH SarabunPSK" pitchFamily="34" charset="-34"/>
              </a:rPr>
              <a:t>วันที่ 26 – 27 มกราคม 2560</a:t>
            </a:r>
          </a:p>
          <a:p>
            <a:pPr algn="ctr"/>
            <a:r>
              <a:rPr lang="th-TH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SarabunPSK" pitchFamily="34" charset="-34"/>
                <a:cs typeface="TH SarabunPSK" pitchFamily="34" charset="-34"/>
              </a:rPr>
              <a:t>ณ โรงแรมโฆษะ  จังหวัดขอนแก่น</a:t>
            </a:r>
            <a:endParaRPr lang="en-US" sz="32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285" y="189659"/>
            <a:ext cx="1615429" cy="13723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47763" y="6159215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กองยุทธศาสตร์และเครือข่ายพัฒนาฝีมือแรงงาน</a:t>
            </a:r>
            <a:endParaRPr lang="en-US" sz="2400" i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0299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5536" y="332656"/>
            <a:ext cx="5904656" cy="108012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th-TH" sz="36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TH Fah kwang" pitchFamily="2" charset="-34"/>
                <a:cs typeface="TH Fah kwang" pitchFamily="2" charset="-34"/>
              </a:rPr>
              <a:t>ผลสำเร็จที่มุ่งหวังจากการประชุมสัมมนา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794" y="98186"/>
            <a:ext cx="2065412" cy="15490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32580"/>
            <a:ext cx="2051720" cy="153879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2231232" y="1517975"/>
            <a:ext cx="5976664" cy="1464231"/>
          </a:xfrm>
          <a:prstGeom prst="round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40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แนวคิดการแปลงแผนพัฒนากำลังคนสู่การปฏิบัติและการขับเคลื่อน</a:t>
            </a:r>
            <a:endParaRPr lang="en-US" sz="4000" b="1" i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69318" y="3123690"/>
            <a:ext cx="7992888" cy="1008112"/>
          </a:xfrm>
          <a:prstGeom prst="round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40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แผนการแปลงสู่การปฏิบัติและแผนดำเนินงานประจำปี</a:t>
            </a:r>
            <a:endParaRPr lang="en-US" sz="4000" b="1" i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95536" y="4509120"/>
            <a:ext cx="8066670" cy="1008112"/>
          </a:xfrm>
          <a:prstGeom prst="round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40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แผนปฏิบัติการ </a:t>
            </a:r>
            <a:r>
              <a:rPr lang="en-US" sz="40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Action</a:t>
            </a:r>
            <a:r>
              <a:rPr lang="th-TH" sz="40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40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plan </a:t>
            </a:r>
            <a:r>
              <a:rPr lang="th-TH" sz="40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ทุกโครงการ</a:t>
            </a:r>
            <a:endParaRPr lang="en-US" sz="4000" b="1" i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22806"/>
            <a:ext cx="1962032" cy="7807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70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4716016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ปัจจัยความสำเร็จ</a:t>
            </a:r>
          </a:p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การขับเคลื่อนแผนพัฒนากำลังคนจังหวัด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7504" y="1484784"/>
            <a:ext cx="2520280" cy="48420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  บุคลากรและผู้เกี่ยวข้อง</a:t>
            </a:r>
            <a:endParaRPr lang="en-US" sz="24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97768" y="1899198"/>
            <a:ext cx="2286000" cy="2154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r>
              <a:rPr lang="th-TH" sz="2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หน่วยดำเนินงานแผน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รับผิดชอบงาน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เข้าใจแผน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สมรรถนะการพัฒนา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มุ่งมั่น  จริงจังของผู้บังคับบัญชา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99193" y="4164035"/>
            <a:ext cx="2284575" cy="1936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ผู้มีส่วนได้เสีย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มีส่วนร่วมการจัดทำ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แรงจูงใจและประโยชน์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เห็นความจำเป็น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เข้ารับการพัฒนา</a:t>
            </a:r>
          </a:p>
          <a:p>
            <a:pPr marL="342900" indent="-342900">
              <a:buFont typeface="Courier New" pitchFamily="49" charset="0"/>
              <a:buChar char="o"/>
            </a:pP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58063" y="1420717"/>
            <a:ext cx="386914" cy="352099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rPr>
              <a:t>1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BrowalliaUPC" panose="020B0604020202020204" pitchFamily="34" charset="-34"/>
              <a:ea typeface="+mn-ea"/>
              <a:cs typeface="BrowalliaUPC" panose="020B0604020202020204" pitchFamily="34" charset="-34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2627784" y="1340768"/>
            <a:ext cx="2449044" cy="5401609"/>
            <a:chOff x="3059060" y="1380990"/>
            <a:chExt cx="2449044" cy="5401609"/>
          </a:xfrm>
        </p:grpSpPr>
        <p:sp>
          <p:nvSpPr>
            <p:cNvPr id="9" name="Rounded Rectangle 8"/>
            <p:cNvSpPr/>
            <p:nvPr/>
          </p:nvSpPr>
          <p:spPr>
            <a:xfrm>
              <a:off x="3157170" y="1445567"/>
              <a:ext cx="2350934" cy="5295801"/>
            </a:xfrm>
            <a:prstGeom prst="roundRect">
              <a:avLst>
                <a:gd name="adj" fmla="val 8042"/>
              </a:avLst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r"/>
              <a:r>
                <a:rPr lang="th-TH" sz="2000" b="1" dirty="0" smtClean="0">
                  <a:latin typeface="TH Fah kwang" pitchFamily="2" charset="-34"/>
                  <a:cs typeface="TH Fah kwang" pitchFamily="2" charset="-34"/>
                </a:rPr>
                <a:t>แผนและการบริหาร</a:t>
              </a:r>
              <a:endParaRPr lang="en-US" sz="2000" b="1" dirty="0" smtClean="0">
                <a:latin typeface="TH Fah kwang" pitchFamily="2" charset="-34"/>
                <a:cs typeface="TH Fah kwang" pitchFamily="2" charset="-34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3252517" y="1916832"/>
              <a:ext cx="2160240" cy="1826289"/>
            </a:xfrm>
            <a:prstGeom prst="roundRect">
              <a:avLst>
                <a:gd name="adj" fmla="val 9866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r"/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คุณภาพแผนพัฒนา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ทิศทาง - กลยุทธชัดเจน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แผนปฏิบัติ ชัดเจน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สอดคล้องความต้องการ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เชื่อมโยงนโยบายรัฐบาล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ร่วมคิดร่วมสร้าง</a:t>
              </a:r>
              <a:endParaRPr lang="en-US" sz="1600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3252517" y="3789040"/>
              <a:ext cx="2160240" cy="2162562"/>
            </a:xfrm>
            <a:prstGeom prst="roundRect">
              <a:avLst>
                <a:gd name="adj" fmla="val 7317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r"/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การบริหารแผน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จัดสรรงานและเงิน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ระบบการจัดการชัดเจน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ระบบติดตามประเมินผล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ระบบสารสนเทศ ข้อมูล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สื่อสารและประสานแผน 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กระตุ้น-สร้างแรงงจูงใจ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203848" y="5951602"/>
              <a:ext cx="22555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ชัดเจน </a:t>
              </a:r>
              <a:r>
                <a:rPr lang="en-US" sz="1600" dirty="0" smtClean="0">
                  <a:latin typeface="TH SarabunPSK" pitchFamily="34" charset="-34"/>
                  <a:cs typeface="TH SarabunPSK" pitchFamily="34" charset="-34"/>
                </a:rPr>
                <a:t>: </a:t>
              </a:r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วิธี, ผู้รับผิดชอบ, เวลา,</a:t>
              </a:r>
            </a:p>
            <a:p>
              <a:r>
                <a:rPr lang="th-TH" sz="1600" dirty="0"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      การติดตามวัดผลสำเร็จ, การ</a:t>
              </a:r>
            </a:p>
            <a:p>
              <a:r>
                <a:rPr lang="th-TH" sz="1600" dirty="0"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600" dirty="0" smtClean="0">
                  <a:latin typeface="TH SarabunPSK" pitchFamily="34" charset="-34"/>
                  <a:cs typeface="TH SarabunPSK" pitchFamily="34" charset="-34"/>
                </a:rPr>
                <a:t>      เชื่อมโยงประสานและบูรณาการ</a:t>
              </a:r>
              <a:endParaRPr lang="en-US" sz="1600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3059060" y="1380990"/>
              <a:ext cx="386914" cy="352099"/>
            </a:xfrm>
            <a:prstGeom prst="ellipse">
              <a:avLst/>
            </a:prstGeom>
            <a:solidFill>
              <a:srgbClr val="9BBB59">
                <a:lumMod val="20000"/>
                <a:lumOff val="80000"/>
              </a:srgbClr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BrowalliaUPC" panose="020B0604020202020204" pitchFamily="34" charset="-34"/>
                  <a:ea typeface="+mn-ea"/>
                  <a:cs typeface="BrowalliaUPC" panose="020B0604020202020204" pitchFamily="34" charset="-34"/>
                </a:rPr>
                <a:t>2</a:t>
              </a:r>
              <a:endPara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148064" y="3253046"/>
            <a:ext cx="2016224" cy="3489331"/>
            <a:chOff x="5436096" y="1340767"/>
            <a:chExt cx="2016224" cy="3489331"/>
          </a:xfrm>
        </p:grpSpPr>
        <p:sp>
          <p:nvSpPr>
            <p:cNvPr id="17" name="Rounded Rectangle 16"/>
            <p:cNvSpPr/>
            <p:nvPr/>
          </p:nvSpPr>
          <p:spPr>
            <a:xfrm>
              <a:off x="5436096" y="1340767"/>
              <a:ext cx="2016224" cy="3489331"/>
            </a:xfrm>
            <a:prstGeom prst="roundRect">
              <a:avLst>
                <a:gd name="adj" fmla="val 10460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r"/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งบประมาณ</a:t>
              </a:r>
              <a:endParaRPr lang="en-US" sz="2400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5508104" y="1782713"/>
              <a:ext cx="1872208" cy="1790998"/>
            </a:xfrm>
            <a:prstGeom prst="roundRect">
              <a:avLst>
                <a:gd name="adj" fmla="val 6386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r"/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แหล่งงบประมาณ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งบส่วนกลาง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กลุ่มจังหวัด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จังหวัด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อปท.</a:t>
              </a: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5508104" y="3650545"/>
              <a:ext cx="1872208" cy="1074599"/>
            </a:xfrm>
            <a:prstGeom prst="roundRect">
              <a:avLst>
                <a:gd name="adj" fmla="val 10502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r"/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การจัดสรร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เพียงพอ  ทันเวลา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คุ้มค่า ยอมรับ</a:t>
              </a:r>
              <a:endParaRPr lang="en-US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16" name="Oval 15"/>
          <p:cNvSpPr/>
          <p:nvPr/>
        </p:nvSpPr>
        <p:spPr>
          <a:xfrm>
            <a:off x="5076056" y="3097567"/>
            <a:ext cx="386914" cy="352099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rPr>
              <a:t>3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BrowalliaUPC" panose="020B0604020202020204" pitchFamily="34" charset="-34"/>
              <a:ea typeface="+mn-ea"/>
              <a:cs typeface="BrowalliaUPC" panose="020B0604020202020204" pitchFamily="34" charset="-3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236296" y="3253045"/>
            <a:ext cx="1888700" cy="3299336"/>
          </a:xfrm>
          <a:prstGeom prst="roundRect">
            <a:avLst>
              <a:gd name="adj" fmla="val 10460"/>
            </a:avLst>
          </a:prstGeom>
          <a:solidFill>
            <a:srgbClr val="FFFF0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ติดตามผล</a:t>
            </a:r>
            <a:endParaRPr lang="en-US" sz="24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308304" y="3645024"/>
            <a:ext cx="1677819" cy="1646873"/>
          </a:xfrm>
          <a:prstGeom prst="roundRect">
            <a:avLst>
              <a:gd name="adj" fmla="val 6386"/>
            </a:avLst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r"/>
            <a:r>
              <a:rPr lang="th-TH" b="1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การติดตาม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ตัวชี้วัด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สะท้อนผลสัมฤทธิ์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ต่อเนื่อง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308304" y="5373216"/>
            <a:ext cx="1677819" cy="1074599"/>
          </a:xfrm>
          <a:prstGeom prst="roundRect">
            <a:avLst>
              <a:gd name="adj" fmla="val 10502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สารสนเทศ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แสดงสถานะจริง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เข้าถึงสะดวก</a:t>
            </a:r>
            <a:endParaRPr lang="en-US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7236296" y="3140968"/>
            <a:ext cx="386914" cy="352099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rPr>
              <a:t>4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BrowalliaUPC" panose="020B0604020202020204" pitchFamily="34" charset="-34"/>
              <a:ea typeface="+mn-ea"/>
              <a:cs typeface="BrowalliaUPC" panose="020B0604020202020204" pitchFamily="34" charset="-34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6510130" y="505767"/>
            <a:ext cx="1420372" cy="1570746"/>
            <a:chOff x="6108433" y="583923"/>
            <a:chExt cx="2279991" cy="2327591"/>
          </a:xfrm>
        </p:grpSpPr>
        <p:pic>
          <p:nvPicPr>
            <p:cNvPr id="1032" name="Picture 8" descr="ผลการค้นหารูปภาพสำหรับ ??????????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08433" y="1288014"/>
              <a:ext cx="1100501" cy="9696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ผลการค้นหารูปภาพสำหรับ แรงงาน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5289" y="1876610"/>
              <a:ext cx="1153135" cy="598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ผลการค้นหารูปภาพสำหรับ ?????????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5888" y="583923"/>
              <a:ext cx="1279287" cy="23275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7" name="TextBox 26"/>
          <p:cNvSpPr txBox="1"/>
          <p:nvPr/>
        </p:nvSpPr>
        <p:spPr>
          <a:xfrm>
            <a:off x="5760132" y="2076513"/>
            <a:ext cx="3096344" cy="707886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7030A0"/>
                </a:solidFill>
                <a:latin typeface="TH Fah kwang" pitchFamily="2" charset="-34"/>
                <a:cs typeface="TH Fah kwang" pitchFamily="2" charset="-34"/>
              </a:rPr>
              <a:t>สร้าง – พัฒนาคนให้เก่ง เพียงพอ </a:t>
            </a:r>
          </a:p>
          <a:p>
            <a:pPr algn="ctr"/>
            <a:r>
              <a:rPr lang="th-TH" sz="2000" b="1" dirty="0" smtClean="0">
                <a:solidFill>
                  <a:srgbClr val="7030A0"/>
                </a:solidFill>
                <a:latin typeface="TH Fah kwang" pitchFamily="2" charset="-34"/>
                <a:cs typeface="TH Fah kwang" pitchFamily="2" charset="-34"/>
              </a:rPr>
              <a:t>ลดการสูญเสีย เพิ่มผลิตภาพ </a:t>
            </a:r>
            <a:endParaRPr lang="en-US" sz="2000" b="1" dirty="0" smtClean="0">
              <a:solidFill>
                <a:srgbClr val="7030A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57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323528" y="1001980"/>
            <a:ext cx="2141984" cy="1778948"/>
            <a:chOff x="266800" y="782176"/>
            <a:chExt cx="2286000" cy="1975327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800" y="782176"/>
              <a:ext cx="2286000" cy="1714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Rounded Rectangle 11"/>
            <p:cNvSpPr/>
            <p:nvPr/>
          </p:nvSpPr>
          <p:spPr>
            <a:xfrm>
              <a:off x="266800" y="2348880"/>
              <a:ext cx="2286000" cy="408623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ctr"/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ความร่วมมือจากทุกภาคส่วน</a:t>
              </a:r>
              <a:endParaRPr lang="en-US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" name="Rounded Rectangle 1"/>
          <p:cNvSpPr/>
          <p:nvPr/>
        </p:nvSpPr>
        <p:spPr>
          <a:xfrm>
            <a:off x="323528" y="548680"/>
            <a:ext cx="129614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นโยบายรัฐบาล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63888" y="548680"/>
            <a:ext cx="1944216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ยุทธศาสตร์กลุ่มจังหวัด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580112" y="548680"/>
            <a:ext cx="165618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ยุทธศาสตร์จังหวัด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80312" y="559306"/>
            <a:ext cx="1584176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ความต้องการพื้นที่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763688" y="548680"/>
            <a:ext cx="165618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ยุทธศาสตร์กระทรวง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843808" y="1886537"/>
            <a:ext cx="3672408" cy="87176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th-TH" sz="2800" b="1" dirty="0" smtClean="0">
                <a:latin typeface="TH Fah kwang" pitchFamily="2" charset="-34"/>
                <a:cs typeface="TH Fah kwang" pitchFamily="2" charset="-34"/>
              </a:rPr>
              <a:t>แผนพัฒนากำลังคนรายจังหวัด</a:t>
            </a:r>
            <a:endParaRPr lang="en-US" sz="2800" b="1" dirty="0" smtClean="0"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563888" y="1262038"/>
            <a:ext cx="2046401" cy="51077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4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ประเทศไทย 4.0 </a:t>
            </a:r>
            <a:endParaRPr lang="en-US" sz="2400" b="1" i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732240" y="1412777"/>
            <a:ext cx="2088232" cy="13455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พัฒนากำลังคน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สร้าง –พัฒนา - เพียงพอ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สอดคล้องนโยบาย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เพิ่มผลิตภาพ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95536" y="5877272"/>
            <a:ext cx="8568952" cy="919401"/>
          </a:xfrm>
          <a:prstGeom prst="roundRect">
            <a:avLst/>
          </a:prstGeom>
          <a:gradFill rotWithShape="1">
            <a:gsLst>
              <a:gs pos="0">
                <a:srgbClr val="8064A2">
                  <a:shade val="51000"/>
                  <a:satMod val="130000"/>
                </a:srgbClr>
              </a:gs>
              <a:gs pos="80000">
                <a:srgbClr val="8064A2">
                  <a:shade val="93000"/>
                  <a:satMod val="130000"/>
                </a:srgbClr>
              </a:gs>
              <a:gs pos="100000">
                <a:srgbClr val="8064A2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8064A2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t" anchorCtr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i="1" kern="0" noProof="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แปลงสู่การปฏิบัติ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i="1" kern="0" noProof="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และขับเคลื่อนแผนพัฒนากำลังคนรายจังหวัด</a:t>
            </a:r>
            <a:endParaRPr kumimoji="0" lang="en-US" sz="2400" b="1" i="1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07" y="5929794"/>
            <a:ext cx="1542482" cy="8676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ounded Rectangle 17"/>
          <p:cNvSpPr/>
          <p:nvPr/>
        </p:nvSpPr>
        <p:spPr>
          <a:xfrm>
            <a:off x="323528" y="2924944"/>
            <a:ext cx="2952328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แผนที่ 1 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การพัฒนากำลังคนรายอุตสาหกรรม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347864" y="2924944"/>
            <a:ext cx="2736304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แผนที่ 2 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การพัฒนาหลักสูตรและมาตรฐาน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6168872" y="2924944"/>
            <a:ext cx="2778135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แผนที่ 3 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การระบบการฝึกและเครือข่าย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40" y="3848249"/>
            <a:ext cx="2321321" cy="1740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008" y="3841530"/>
            <a:ext cx="22860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861048"/>
            <a:ext cx="2358008" cy="1768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ผลการค้นหารูปภาพสำหรับ traini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784" y="5929794"/>
            <a:ext cx="1155838" cy="8668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79512" y="44624"/>
            <a:ext cx="8964488" cy="10733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กรอบการจัดทำแผนพัฒนากำลังคนจังหวัด</a:t>
            </a:r>
            <a:endParaRPr lang="en-US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53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" name="Group 5119"/>
          <p:cNvGrpSpPr/>
          <p:nvPr/>
        </p:nvGrpSpPr>
        <p:grpSpPr>
          <a:xfrm>
            <a:off x="35496" y="44624"/>
            <a:ext cx="9001000" cy="1191816"/>
            <a:chOff x="35496" y="44624"/>
            <a:chExt cx="9001000" cy="1191816"/>
          </a:xfrm>
        </p:grpSpPr>
        <p:sp>
          <p:nvSpPr>
            <p:cNvPr id="2" name="Rounded Rectangle 1"/>
            <p:cNvSpPr/>
            <p:nvPr/>
          </p:nvSpPr>
          <p:spPr>
            <a:xfrm>
              <a:off x="35496" y="44624"/>
              <a:ext cx="9001000" cy="1191816"/>
            </a:xfrm>
            <a:prstGeom prst="roundRect">
              <a:avLst/>
            </a:prstGeom>
            <a:gradFill rotWithShape="1">
              <a:gsLst>
                <a:gs pos="0">
                  <a:srgbClr val="8064A2">
                    <a:shade val="51000"/>
                    <a:satMod val="130000"/>
                  </a:srgbClr>
                </a:gs>
                <a:gs pos="80000">
                  <a:srgbClr val="8064A2">
                    <a:shade val="93000"/>
                    <a:satMod val="130000"/>
                  </a:srgbClr>
                </a:gs>
                <a:gs pos="100000">
                  <a:srgbClr val="8064A2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8064A2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rtlCol="0" anchor="t" anchorCtr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th-TH" sz="3200" b="1" i="1" kern="0" noProof="0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กระบวนการแปลงสู่การปฏิบัติ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th-TH" sz="3200" b="1" i="1" kern="0" noProof="0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และขับเคลื่อนแผนพัฒนากำลังคนรายจังหวัด</a:t>
              </a:r>
              <a:endParaRPr kumimoji="0" lang="en-US" sz="3200" b="1" i="1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88640"/>
              <a:ext cx="1620254" cy="86764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" name="Picture 8" descr="ผลการค้นหารูปภาพสำหรับ trainin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2060" y="207092"/>
              <a:ext cx="1214115" cy="86687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Rounded Rectangle 4"/>
          <p:cNvSpPr/>
          <p:nvPr/>
        </p:nvSpPr>
        <p:spPr>
          <a:xfrm>
            <a:off x="29777" y="1763598"/>
            <a:ext cx="1733911" cy="71508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r>
              <a:rPr lang="th-TH" b="1" dirty="0" smtClean="0">
                <a:latin typeface="TH Fah kwang" pitchFamily="2" charset="-34"/>
                <a:cs typeface="TH Fah kwang" pitchFamily="2" charset="-34"/>
              </a:rPr>
              <a:t>ทบทวนแผน</a:t>
            </a:r>
            <a:endParaRPr lang="en-US" b="1" dirty="0" smtClean="0">
              <a:latin typeface="TH Fah kwang" pitchFamily="2" charset="-34"/>
              <a:cs typeface="TH Fah kwang" pitchFamily="2" charset="-34"/>
            </a:endParaRPr>
          </a:p>
          <a:p>
            <a:r>
              <a:rPr lang="en-US" b="1" dirty="0" smtClean="0">
                <a:latin typeface="TH Fah kwang" pitchFamily="2" charset="-34"/>
                <a:cs typeface="TH Fah kwang" pitchFamily="2" charset="-34"/>
              </a:rPr>
              <a:t>(Strategy Review)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07504" y="2600908"/>
            <a:ext cx="1656184" cy="2592288"/>
            <a:chOff x="35497" y="1340768"/>
            <a:chExt cx="1656184" cy="2592288"/>
          </a:xfrm>
        </p:grpSpPr>
        <p:sp>
          <p:nvSpPr>
            <p:cNvPr id="9" name="Rounded Rectangle 8"/>
            <p:cNvSpPr/>
            <p:nvPr/>
          </p:nvSpPr>
          <p:spPr>
            <a:xfrm>
              <a:off x="35497" y="1340768"/>
              <a:ext cx="1656184" cy="2592288"/>
            </a:xfrm>
            <a:prstGeom prst="roundRect">
              <a:avLst>
                <a:gd name="adj" fmla="val 8835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ctr"/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บริบทเปลี่ยนแปลง</a:t>
              </a:r>
              <a:endParaRPr lang="en-US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184215" y="1916832"/>
              <a:ext cx="1363449" cy="408623"/>
            </a:xfrm>
            <a:prstGeom prst="roundRect">
              <a:avLst/>
            </a:prstGeom>
            <a:noFill/>
            <a:ln w="38100">
              <a:solidFill>
                <a:srgbClr val="FF00F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ctr"/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นโยบายภาครัฐ </a:t>
              </a:r>
              <a:endParaRPr lang="en-US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179512" y="2508834"/>
              <a:ext cx="1363449" cy="408623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ctr"/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สถานการณ์โลก</a:t>
              </a:r>
              <a:endParaRPr lang="en-US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79512" y="3020377"/>
              <a:ext cx="1363449" cy="715089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ctr"/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ความเหมาะสมกับพื้นที่</a:t>
              </a:r>
              <a:endParaRPr lang="en-US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835696" y="1484784"/>
            <a:ext cx="2419386" cy="2376264"/>
            <a:chOff x="1907704" y="1484784"/>
            <a:chExt cx="2419386" cy="2376264"/>
          </a:xfrm>
        </p:grpSpPr>
        <p:sp>
          <p:nvSpPr>
            <p:cNvPr id="10" name="Rounded Rectangle 9"/>
            <p:cNvSpPr/>
            <p:nvPr/>
          </p:nvSpPr>
          <p:spPr>
            <a:xfrm>
              <a:off x="1907704" y="1484784"/>
              <a:ext cx="2419386" cy="2376264"/>
            </a:xfrm>
            <a:prstGeom prst="roundRect">
              <a:avLst>
                <a:gd name="adj" fmla="val 8421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จัดลำดับความสำคัญ</a:t>
              </a:r>
            </a:p>
            <a:p>
              <a:r>
                <a:rPr lang="en-US" sz="2400" b="1" dirty="0" smtClean="0">
                  <a:latin typeface="TH SarabunPSK" pitchFamily="34" charset="-34"/>
                  <a:cs typeface="TH SarabunPSK" pitchFamily="34" charset="-34"/>
                </a:rPr>
                <a:t>(Flagship)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2051720" y="2378163"/>
              <a:ext cx="2161639" cy="1338869"/>
            </a:xfrm>
            <a:prstGeom prst="roundRect">
              <a:avLst>
                <a:gd name="adj" fmla="val 10659"/>
              </a:avLst>
            </a:prstGeom>
            <a:solidFill>
              <a:srgbClr val="FFFF00"/>
            </a:solidFill>
            <a:ln>
              <a:solidFill>
                <a:srgbClr val="C0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285750" indent="-285750">
                <a:buFont typeface="Arial" pitchFamily="34" charset="0"/>
                <a:buChar char="•"/>
              </a:pPr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เชื่อมโยงยุทธศาสตร์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จำเป็นต่อความเติบโต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เหมาะสมเป็นไปได้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th-TH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ความคุ้มค่า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35696" y="3973285"/>
            <a:ext cx="2419386" cy="2480051"/>
            <a:chOff x="1907704" y="3973285"/>
            <a:chExt cx="2419386" cy="2480051"/>
          </a:xfrm>
        </p:grpSpPr>
        <p:sp>
          <p:nvSpPr>
            <p:cNvPr id="14" name="Rounded Rectangle 13"/>
            <p:cNvSpPr/>
            <p:nvPr/>
          </p:nvSpPr>
          <p:spPr>
            <a:xfrm>
              <a:off x="1907704" y="3973285"/>
              <a:ext cx="2419386" cy="2480051"/>
            </a:xfrm>
            <a:prstGeom prst="roundRect">
              <a:avLst>
                <a:gd name="adj" fmla="val 9122"/>
              </a:avLst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th-TH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จัดสรรภารกิจและเป้าหมาย</a:t>
              </a:r>
            </a:p>
            <a:p>
              <a:r>
                <a:rPr lang="th-TH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Cascading)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008598" y="4750112"/>
              <a:ext cx="2275370" cy="1631216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C0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lvl="0" algn="ctr"/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หน้าที่ ความรับผิดอบ พันธกิจหลักและศักยภาพ</a:t>
              </a:r>
            </a:p>
            <a:p>
              <a:pPr marL="342900" lvl="0" indent="-342900">
                <a:buFont typeface="Arial" pitchFamily="34" charset="0"/>
                <a:buChar char="•"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ผู้รับผิดชอบ</a:t>
              </a:r>
              <a:r>
                <a:rPr lang="th-TH" sz="20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หลัก</a:t>
              </a:r>
              <a:r>
                <a:rPr lang="en-US" sz="20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en-US" sz="16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(Owner)</a:t>
              </a:r>
              <a:endPara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342900" lvl="0" indent="-342900">
                <a:buFont typeface="Arial" pitchFamily="34" charset="0"/>
                <a:buChar char="•"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ผู้รับผิดชอบ</a:t>
              </a:r>
              <a:r>
                <a:rPr lang="th-TH" sz="20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ร่วม (</a:t>
              </a:r>
              <a:r>
                <a:rPr lang="en-US" sz="20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Co-or)</a:t>
              </a:r>
              <a:endPara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342900" lvl="0" indent="-342900">
                <a:buFont typeface="Arial" pitchFamily="34" charset="0"/>
                <a:buChar char="•"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จัดสรรเป้าหมาย ตัวชี้วัด</a:t>
              </a:r>
              <a:endPara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355976" y="1268760"/>
            <a:ext cx="2448272" cy="5517232"/>
            <a:chOff x="4355976" y="1268760"/>
            <a:chExt cx="2448272" cy="5517232"/>
          </a:xfrm>
        </p:grpSpPr>
        <p:sp>
          <p:nvSpPr>
            <p:cNvPr id="17" name="Rectangle 16"/>
            <p:cNvSpPr/>
            <p:nvPr/>
          </p:nvSpPr>
          <p:spPr>
            <a:xfrm>
              <a:off x="4355976" y="1268760"/>
              <a:ext cx="2448272" cy="551723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r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แปลงสู่แผนปฏิบัติการ</a:t>
              </a:r>
            </a:p>
            <a:p>
              <a:pPr algn="r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sz="2000" b="1" dirty="0" smtClean="0">
                  <a:latin typeface="TH SarabunPSK" pitchFamily="34" charset="-34"/>
                  <a:cs typeface="TH SarabunPSK" pitchFamily="34" charset="-34"/>
                </a:rPr>
                <a:t>Action Plan)</a:t>
              </a: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4572000" y="2049134"/>
              <a:ext cx="2016224" cy="1464453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ส่วนนำ</a:t>
              </a:r>
            </a:p>
            <a:p>
              <a:r>
                <a:rPr lang="th-TH" sz="1600" b="1" dirty="0" smtClean="0">
                  <a:latin typeface="TH SarabunPSK" pitchFamily="34" charset="-34"/>
                  <a:cs typeface="TH SarabunPSK" pitchFamily="34" charset="-34"/>
                </a:rPr>
                <a:t>1.ชื่อโครงการ</a:t>
              </a:r>
            </a:p>
            <a:p>
              <a:r>
                <a:rPr lang="th-TH" sz="1600" b="1" dirty="0" smtClean="0">
                  <a:latin typeface="TH SarabunPSK" pitchFamily="34" charset="-34"/>
                  <a:cs typeface="TH SarabunPSK" pitchFamily="34" charset="-34"/>
                </a:rPr>
                <a:t>2.ความเชื่อมโยงยุทธศาสตร์</a:t>
              </a:r>
            </a:p>
            <a:p>
              <a:r>
                <a:rPr lang="th-TH" sz="1600" b="1" dirty="0" smtClean="0">
                  <a:latin typeface="TH SarabunPSK" pitchFamily="34" charset="-34"/>
                  <a:cs typeface="TH SarabunPSK" pitchFamily="34" charset="-34"/>
                </a:rPr>
                <a:t>3.ผู้รับผิดชอบหลัก</a:t>
              </a:r>
            </a:p>
            <a:p>
              <a:r>
                <a:rPr lang="th-TH" sz="1600" b="1" dirty="0" smtClean="0">
                  <a:latin typeface="TH SarabunPSK" pitchFamily="34" charset="-34"/>
                  <a:cs typeface="TH SarabunPSK" pitchFamily="34" charset="-34"/>
                </a:rPr>
                <a:t>4. ระยะเวลาโครงการ</a:t>
              </a:r>
              <a:endParaRPr lang="en-US" sz="1600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4427984" y="3573016"/>
              <a:ext cx="2304256" cy="3116937"/>
            </a:xfrm>
            <a:prstGeom prst="roundRect">
              <a:avLst/>
            </a:prstGeom>
            <a:gradFill rotWithShape="1">
              <a:gsLst>
                <a:gs pos="0">
                  <a:srgbClr val="8064A2">
                    <a:tint val="50000"/>
                    <a:satMod val="300000"/>
                  </a:srgbClr>
                </a:gs>
                <a:gs pos="35000">
                  <a:srgbClr val="8064A2">
                    <a:tint val="37000"/>
                    <a:satMod val="300000"/>
                  </a:srgbClr>
                </a:gs>
                <a:gs pos="100000">
                  <a:srgbClr val="8064A2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8064A2">
                  <a:shade val="95000"/>
                  <a:satMod val="105000"/>
                </a:srgbClr>
              </a:solidFill>
              <a:prstDash val="solid"/>
            </a:ln>
            <a:effectLst>
              <a:innerShdw blurRad="63500" dist="50800" dir="8100000">
                <a:prstClr val="black">
                  <a:alpha val="50000"/>
                </a:prstClr>
              </a:innerShdw>
            </a:effectLst>
          </p:spPr>
          <p:txBody>
            <a:bodyPr wrap="square" rtlCol="0" anchor="t" anchorCtr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หลักการและเหตุผล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วัตถุประสงค์และเป้าหมายโครงการ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ตัวชี้วัด </a:t>
              </a: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:</a:t>
              </a:r>
              <a:r>
                <a:rPr kumimoji="0" lang="en-US" sz="1400" b="1" i="0" u="none" strike="noStrike" kern="0" cap="none" spc="0" normalizeH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ผลผลิต (</a:t>
              </a: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Output) , </a:t>
              </a: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ผลลัพธ์</a:t>
              </a: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kern="0" dirty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en-US" sz="1400" b="1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   </a:t>
              </a: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(Outcome), </a:t>
              </a: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ผลกระทบ</a:t>
              </a: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 (Impact)</a:t>
              </a:r>
              <a:endParaRPr kumimoji="0" lang="th-TH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กลุ่มเป้าหมาย/พื้นที่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วิธีการดำเนินงาน/กิจกรรม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ระยะเวลาดำเนินการ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งบประมาณที่ใช้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ผลที่คาดว่าจะได้รับ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ผู้รับผิดชอบโครงการ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การติดตามและประเมินผล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การวิเคราะห์ความเสี่ยงของโครงการ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รายละเอียดงบประมาณ</a:t>
              </a:r>
              <a:endPara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6876256" y="1524411"/>
            <a:ext cx="2265015" cy="4424869"/>
          </a:xfrm>
          <a:prstGeom prst="roundRect">
            <a:avLst>
              <a:gd name="adj" fmla="val 1046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กระบวนการงบประมาณ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957149" y="2070050"/>
            <a:ext cx="2103228" cy="1790998"/>
          </a:xfrm>
          <a:prstGeom prst="roundRect">
            <a:avLst>
              <a:gd name="adj" fmla="val 63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แหล่งงบประมาณ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งบส่วนกลาง (กรมฯ)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กลุ่มจังหวัด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จังหวัด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อปท.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948264" y="3923456"/>
            <a:ext cx="2103228" cy="1953816"/>
          </a:xfrm>
          <a:prstGeom prst="roundRect">
            <a:avLst>
              <a:gd name="adj" fmla="val 10502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พิจารณาจัดสรร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ทบทวนและบูรณาการ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กระจายงบ ตามเป้าฯ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สอดคล้องยุทธศาสตร์แหล่งงบประมาณ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บรรจุในคำรับรองฯ</a:t>
            </a:r>
            <a:endParaRPr lang="en-US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7021740" y="6008074"/>
            <a:ext cx="2014756" cy="7779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แผนและตารางการดำเนินงานประจำปี 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34" name="Group 3"/>
          <p:cNvGrpSpPr>
            <a:grpSpLocks/>
          </p:cNvGrpSpPr>
          <p:nvPr/>
        </p:nvGrpSpPr>
        <p:grpSpPr bwMode="auto">
          <a:xfrm>
            <a:off x="1281161" y="1605269"/>
            <a:ext cx="523308" cy="439788"/>
            <a:chOff x="1110" y="2656"/>
            <a:chExt cx="1549" cy="1351"/>
          </a:xfrm>
        </p:grpSpPr>
        <p:sp>
          <p:nvSpPr>
            <p:cNvPr id="35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0A3D6">
                    <a:gamma/>
                    <a:shade val="46275"/>
                    <a:invGamma/>
                  </a:srgbClr>
                </a:gs>
                <a:gs pos="100000">
                  <a:srgbClr val="00A3D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H Fah kwang" pitchFamily="2" charset="-34"/>
                  <a:cs typeface="TH Fah kwang" pitchFamily="2" charset="-34"/>
                </a:rPr>
                <a:t>1</a:t>
              </a:r>
              <a:endPara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endParaRPr>
            </a:p>
          </p:txBody>
        </p:sp>
      </p:grpSp>
      <p:grpSp>
        <p:nvGrpSpPr>
          <p:cNvPr id="38" name="Group 7"/>
          <p:cNvGrpSpPr>
            <a:grpSpLocks/>
          </p:cNvGrpSpPr>
          <p:nvPr/>
        </p:nvGrpSpPr>
        <p:grpSpPr bwMode="auto">
          <a:xfrm>
            <a:off x="3661368" y="1340768"/>
            <a:ext cx="550592" cy="479108"/>
            <a:chOff x="3174" y="2656"/>
            <a:chExt cx="1549" cy="1351"/>
          </a:xfrm>
        </p:grpSpPr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AutoShape 10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D16349">
                    <a:gamma/>
                    <a:shade val="46275"/>
                    <a:invGamma/>
                  </a:srgbClr>
                </a:gs>
                <a:gs pos="100000">
                  <a:srgbClr val="D16349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H Fah kwang" pitchFamily="2" charset="-34"/>
                  <a:cs typeface="TH Fah kwang" pitchFamily="2" charset="-34"/>
                </a:rPr>
                <a:t>2</a:t>
              </a:r>
              <a:endPara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endParaRPr>
            </a:p>
          </p:txBody>
        </p:sp>
      </p:grpSp>
      <p:grpSp>
        <p:nvGrpSpPr>
          <p:cNvPr id="42" name="Group 3"/>
          <p:cNvGrpSpPr>
            <a:grpSpLocks/>
          </p:cNvGrpSpPr>
          <p:nvPr/>
        </p:nvGrpSpPr>
        <p:grpSpPr bwMode="auto">
          <a:xfrm>
            <a:off x="4427984" y="1369227"/>
            <a:ext cx="523308" cy="439788"/>
            <a:chOff x="1110" y="2656"/>
            <a:chExt cx="1549" cy="1351"/>
          </a:xfrm>
        </p:grpSpPr>
        <p:sp>
          <p:nvSpPr>
            <p:cNvPr id="43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44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45" name="AutoShape 6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0A3D6">
                    <a:gamma/>
                    <a:shade val="46275"/>
                    <a:invGamma/>
                  </a:srgbClr>
                </a:gs>
                <a:gs pos="100000">
                  <a:srgbClr val="00A3D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H Fah kwang" pitchFamily="2" charset="-34"/>
                  <a:cs typeface="TH Fah kwang" pitchFamily="2" charset="-34"/>
                </a:rPr>
                <a:t>4</a:t>
              </a:r>
              <a:endPara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endParaRPr>
            </a:p>
          </p:txBody>
        </p:sp>
      </p:grpSp>
      <p:sp>
        <p:nvSpPr>
          <p:cNvPr id="46" name="AutoShape 10"/>
          <p:cNvSpPr>
            <a:spLocks noChangeArrowheads="1"/>
          </p:cNvSpPr>
          <p:nvPr/>
        </p:nvSpPr>
        <p:spPr bwMode="gray">
          <a:xfrm>
            <a:off x="3901422" y="3869317"/>
            <a:ext cx="479857" cy="414210"/>
          </a:xfrm>
          <a:prstGeom prst="hexagon">
            <a:avLst>
              <a:gd name="adj" fmla="val 28896"/>
              <a:gd name="vf" fmla="val 115470"/>
            </a:avLst>
          </a:prstGeom>
          <a:gradFill rotWithShape="1">
            <a:gsLst>
              <a:gs pos="0">
                <a:srgbClr val="D16349">
                  <a:gamma/>
                  <a:shade val="46275"/>
                  <a:invGamma/>
                </a:srgbClr>
              </a:gs>
              <a:gs pos="100000">
                <a:srgbClr val="D16349"/>
              </a:gs>
            </a:gsLst>
            <a:lin ang="2700000" scaled="1"/>
          </a:gradFill>
          <a:ln w="9525">
            <a:solidFill>
              <a:sysClr val="windowText" lastClr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rPr>
              <a:t>3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47" name="AutoShape 10"/>
          <p:cNvSpPr>
            <a:spLocks noChangeArrowheads="1"/>
          </p:cNvSpPr>
          <p:nvPr/>
        </p:nvSpPr>
        <p:spPr bwMode="gray">
          <a:xfrm>
            <a:off x="6858507" y="1361275"/>
            <a:ext cx="479857" cy="414210"/>
          </a:xfrm>
          <a:prstGeom prst="hexagon">
            <a:avLst>
              <a:gd name="adj" fmla="val 28896"/>
              <a:gd name="vf" fmla="val 115470"/>
            </a:avLst>
          </a:prstGeom>
          <a:gradFill rotWithShape="1">
            <a:gsLst>
              <a:gs pos="0">
                <a:srgbClr val="D16349">
                  <a:gamma/>
                  <a:shade val="46275"/>
                  <a:invGamma/>
                </a:srgbClr>
              </a:gs>
              <a:gs pos="100000">
                <a:srgbClr val="D16349"/>
              </a:gs>
            </a:gsLst>
            <a:lin ang="2700000" scaled="1"/>
          </a:gradFill>
          <a:ln w="9525">
            <a:solidFill>
              <a:sysClr val="windowText" lastClr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rPr>
              <a:t>5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64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344999"/>
              </p:ext>
            </p:extLst>
          </p:nvPr>
        </p:nvGraphicFramePr>
        <p:xfrm>
          <a:off x="179512" y="1126353"/>
          <a:ext cx="8820472" cy="4894935"/>
        </p:xfrm>
        <a:graphic>
          <a:graphicData uri="http://schemas.openxmlformats.org/drawingml/2006/table">
            <a:tbl>
              <a:tblPr/>
              <a:tblGrid>
                <a:gridCol w="370608"/>
                <a:gridCol w="3557838"/>
                <a:gridCol w="4892026"/>
              </a:tblGrid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8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3627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8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</a:t>
                      </a:r>
                    </a:p>
                  </a:txBody>
                  <a:tcPr marL="3627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8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ตำแหน่งเชิงยุทธศาสตร์ทางการค้า (</a:t>
                      </a:r>
                      <a:r>
                        <a:rPr lang="en-US" sz="28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Trade Strategic Position)</a:t>
                      </a:r>
                    </a:p>
                  </a:txBody>
                  <a:tcPr marL="3627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2377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3627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กลุ่มจังหวัดภาคเหนือตอนบน 1 </a:t>
                      </a:r>
                      <a:br>
                        <a:rPr lang="th-TH" sz="2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(เชียงใหม่ แม่ฮ่องสอน ลำปาง ลำพูน) 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เป็นศูนย์กลางเศรษฐกิจสร้างสรรค์ เมืองนวัตกรรมเกษตรและอาหารสุขภาพภาคเหนือ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77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3627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กลุ่มจังหวัดภาคเหนือตอนบน 2 </a:t>
                      </a:r>
                      <a:br>
                        <a:rPr lang="th-TH" sz="2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(เชียงราย น่าน พะเยา แพร่) 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เป็นศูนย์กลางการค้าและท่องเที่ยวที่เป็นมิตรต่อสิ่งแวดล้อมตอนเหนือ ประตูสู่อนุภูมิภาคลุ่มน้ำโขงและอาเซียน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77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3627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3, กลุ่มจังหวัดภาคเหนือตอนล่าง 1 </a:t>
                      </a:r>
                      <a:br>
                        <a:rPr lang="th-TH" sz="2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(ตาก พิษณุโลก สุโขทัย เพชรบูรณ์ อุตรดิตถ์) 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เป็นศูนย์กลางการค้าและบริการสี่แยกอินโดจีนและประตูสู่พม่า 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77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3627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i="0" u="none" strike="noStrike" baseline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กลุ่มจังหวัดภาคเหนือตอนล่าง 2 </a:t>
                      </a:r>
                      <a:br>
                        <a:rPr lang="th-TH" sz="2400" b="1" i="0" u="none" strike="noStrike" baseline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400" b="1" i="0" u="none" strike="noStrike" baseline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(นครสวรรค์ กำแพงเพชร พิจิตร อุทัยธานี) 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เป็นศูนย์กลางธุรกิจข้าวและท่องเที่ยวมรดกโลก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79512" y="97468"/>
            <a:ext cx="8712968" cy="95410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t"/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ตำแหน่งเชิงยุทธศาสตร์ทางการค้า (</a:t>
            </a:r>
            <a:r>
              <a:rPr lang="en-US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Trade Strategic Position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2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lvl="0" algn="ctr" fontAlgn="t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ภาคเหนือ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98473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7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5741922"/>
              </p:ext>
            </p:extLst>
          </p:nvPr>
        </p:nvGraphicFramePr>
        <p:xfrm>
          <a:off x="287524" y="1340768"/>
          <a:ext cx="8568951" cy="4776642"/>
        </p:xfrm>
        <a:graphic>
          <a:graphicData uri="http://schemas.openxmlformats.org/drawingml/2006/table">
            <a:tbl>
              <a:tblPr/>
              <a:tblGrid>
                <a:gridCol w="360040"/>
                <a:gridCol w="3924436"/>
                <a:gridCol w="4284475"/>
              </a:tblGrid>
              <a:tr h="163793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ตำแหน่งเชิงยุทธศาสตร์ทางการค้า (</a:t>
                      </a:r>
                      <a:r>
                        <a:rPr lang="en-US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Trade Strategic Position)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2377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กลุ่มจังหวัดภาคตะวันออกเฉียงเหนือตอนบน 1 </a:t>
                      </a:r>
                      <a:b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(อุดรธานี หนองคาย เลย หนองบัวลำภู บึงกาฬ) 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เป็นศูนย์กลางการค้าของอนุภูมิภาคลุ่มน้ำโขงและประตูสู่อาเซียนตะวันออกและจีน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2377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กลุ่มจังหวัดภาคตะวันออกเฉียงเหนือตอนบน 2 </a:t>
                      </a:r>
                      <a:b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(สกลนคร นครพนม มุกดาหาร) 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เป็นศูนย์กลางการค้าสินค้าเกษตรและปศุสัตว์ การท่องเที่ยวที่เป็นมิตรต่อสิ่งแวดล้อมแห่งภาคตะวันออกเฉียงเหนือ,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2377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 ภาคตะวันออกเฉียงเหนือตอนกลาง </a:t>
                      </a:r>
                      <a:b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(ขอนแก่น ร้อยเอ็ด มหาสารคาม กาฬสินธุ์) 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เป็นเมืองนวัตกรรมเกษตรและอาหารภาคตะวันออกเฉียงเหนือ และลอจิสติกส์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2377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กลุ่มจังหวัดภาคตะวันออกเฉียงเหนือตอนล่าง 1 </a:t>
                      </a:r>
                      <a:b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(นครราชสีมา สุรินทร์ บุรีรัมย์ ชัยภูมิ) 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เป็นเมืองเศรษฐกิจสร้างสรรค์อารยธรรมขอมและกีฬา และศูนย์กลางการค้าสินค้าเกษตร 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23778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กลุ่มจังหวัดภาคตะวันออกเฉียงเหนือตอนล่าง 2 </a:t>
                      </a:r>
                      <a:br>
                        <a:rPr lang="th-TH" sz="2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(อุบลราชธานี อำนาจเจริญ ศรีสะเกษ ยโสธร) 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เป็นศูนย์กลางข้าวหอมมะลิโลก และประตูสู่อาเซียนตะวันออก</a:t>
                      </a:r>
                    </a:p>
                  </a:txBody>
                  <a:tcPr marL="72000" marR="3627" marT="36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79512" y="97468"/>
            <a:ext cx="8712968" cy="95410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t"/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ตำแหน่งเชิงยุทธศาสตร์ทางการค้า (</a:t>
            </a:r>
            <a:r>
              <a:rPr lang="en-US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Trade Strategic Position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2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lvl="0" algn="ctr" fontAlgn="t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ภาคตะวันออกเฉียงเหนือ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70367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07504" y="1445389"/>
            <a:ext cx="2083529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คณะทำงานจัดทำแผนพัฒนากำลังคนจังหวัดจังหวัด</a:t>
            </a:r>
            <a:endParaRPr lang="en-US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7504" y="2211550"/>
            <a:ext cx="2083529" cy="3953754"/>
          </a:xfrm>
          <a:prstGeom prst="roundRect">
            <a:avLst>
              <a:gd name="adj" fmla="val 96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บทบาท หน้าที่ </a:t>
            </a:r>
            <a:r>
              <a:rPr lang="en-US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การขับเคลื่อนแผนฯ</a:t>
            </a:r>
            <a:r>
              <a:rPr lang="en-US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2000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1. ประชุมวางแผนการขับเคลื่อน </a:t>
            </a:r>
          </a:p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2. ทบทวนและจัดสรรภารกิจ ตัวชี้วัด เป้าหมาย</a:t>
            </a:r>
          </a:p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3. สนับสนุน ผลักดัน สรรหางบประมาณ</a:t>
            </a:r>
          </a:p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 ประชุมรายเดือน ติดตามผลการปฏิบัติงาน</a:t>
            </a:r>
          </a:p>
          <a:p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5. ประเมินผลสัมฤทธิ์ของแผนพัฒนากำลังคน</a:t>
            </a:r>
            <a:endParaRPr lang="en-US" sz="2000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0104879"/>
              </p:ext>
            </p:extLst>
          </p:nvPr>
        </p:nvGraphicFramePr>
        <p:xfrm>
          <a:off x="2267744" y="1052736"/>
          <a:ext cx="6804248" cy="57708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938516"/>
                <a:gridCol w="3309956"/>
                <a:gridCol w="1226209"/>
                <a:gridCol w="132956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latin typeface="TH SarabunPSK" pitchFamily="34" charset="-34"/>
                          <a:cs typeface="TH SarabunPSK" pitchFamily="34" charset="-34"/>
                        </a:rPr>
                        <a:t>ปี</a:t>
                      </a:r>
                    </a:p>
                    <a:p>
                      <a:pPr algn="ctr"/>
                      <a:r>
                        <a:rPr lang="th-TH" sz="1600" dirty="0" smtClean="0">
                          <a:latin typeface="TH SarabunPSK" pitchFamily="34" charset="-34"/>
                          <a:cs typeface="TH SarabunPSK" pitchFamily="34" charset="-34"/>
                        </a:rPr>
                        <a:t>งบประมาณ</a:t>
                      </a:r>
                      <a:endParaRPr lang="en-US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กิจกรรม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ผู้รับผิชอบ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 rowSpan="8"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1. ทบทวนแผน  จัดลำดับและจัดสรรภารกิจ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กำหนด </a:t>
                      </a:r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2. แปลงสู่แผนปฏิบัติ (โครงการ)</a:t>
                      </a:r>
                      <a:r>
                        <a:rPr lang="th-TH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และแผนประจำปี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โครงการและแผน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3. จัดทำและเสนอของบประมาณ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Owner/</a:t>
                      </a:r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จังหวัด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งบประมาณ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4. สร้างความเข้าในแผน และการพัฒนา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Owner/</a:t>
                      </a:r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เลขา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องค์ความรู้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5. วางระบบควบคุม กำกับ ติดตาม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เลขาฯ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ระบบขับเคลื่อน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6. ระบบข้อมูลสารสนเทศและสื่อสาร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เลขาฯ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ข้อมูลผลปฏิบัติงาน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7. ดำเนินการตามแผนและโครงการ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จำนวนผู้เข้าอบรม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th-TH" sz="18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8. ประชุมติดตามประเมินผลสัมฤทธิ์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ผลและแผนต่อไป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rowSpan="3"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1. ทบทวน ผล </a:t>
                      </a:r>
                      <a:r>
                        <a:rPr lang="th-TH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ปี 2560 และบริหารงบประมาณ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Update</a:t>
                      </a:r>
                      <a:r>
                        <a:rPr lang="en-US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แผนฯ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2. ดำเนินการตามแผนและโครงการ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จำนวนผู้เข้าอบรม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3. ประชุมติดตามประเมินผลสัมฤทธิ์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ผลและแผนต่อไป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rowSpan="3"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2562 - 2564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1. ทบทวน ผล</a:t>
                      </a:r>
                      <a:r>
                        <a:rPr lang="th-TH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ปี 2561 และบริหารงบประมาณ 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Update</a:t>
                      </a:r>
                      <a:r>
                        <a:rPr lang="en-US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แผนฯ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2. ดำเนินการตามแผนและโครงการ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Owner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จำนวนผู้เข้าอบรม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3. ประชุมติดตามประเมินผลสัมฤทธิ์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ผลและแผนต่อไป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35496" y="44624"/>
            <a:ext cx="9001000" cy="1036201"/>
            <a:chOff x="35496" y="19417"/>
            <a:chExt cx="9001000" cy="1036201"/>
          </a:xfrm>
        </p:grpSpPr>
        <p:grpSp>
          <p:nvGrpSpPr>
            <p:cNvPr id="10" name="Group 9"/>
            <p:cNvGrpSpPr/>
            <p:nvPr/>
          </p:nvGrpSpPr>
          <p:grpSpPr>
            <a:xfrm>
              <a:off x="35496" y="44624"/>
              <a:ext cx="9001000" cy="920169"/>
              <a:chOff x="35496" y="44624"/>
              <a:chExt cx="9001000" cy="920169"/>
            </a:xfrm>
          </p:grpSpPr>
          <p:sp>
            <p:nvSpPr>
              <p:cNvPr id="12" name="Rounded Rectangle 11"/>
              <p:cNvSpPr/>
              <p:nvPr/>
            </p:nvSpPr>
            <p:spPr>
              <a:xfrm>
                <a:off x="35496" y="44624"/>
                <a:ext cx="9001000" cy="919401"/>
              </a:xfrm>
              <a:prstGeom prst="roundRect">
                <a:avLst/>
              </a:prstGeom>
              <a:gradFill rotWithShape="1">
                <a:gsLst>
                  <a:gs pos="0">
                    <a:srgbClr val="8064A2">
                      <a:shade val="51000"/>
                      <a:satMod val="130000"/>
                    </a:srgbClr>
                  </a:gs>
                  <a:gs pos="80000">
                    <a:srgbClr val="8064A2">
                      <a:shade val="93000"/>
                      <a:satMod val="130000"/>
                    </a:srgbClr>
                  </a:gs>
                  <a:gs pos="100000">
                    <a:srgbClr val="8064A2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8064A2">
                    <a:shade val="95000"/>
                    <a:satMod val="105000"/>
                  </a:srgb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wrap="square" rtlCol="0" anchor="t" anchorCtr="0">
                <a:spAutoFit/>
              </a:bodyPr>
              <a:lstStyle/>
              <a:p>
                <a:pPr algn="ctr">
                  <a:defRPr/>
                </a:pPr>
                <a:r>
                  <a:rPr lang="th-TH" sz="2400" b="1" kern="0" dirty="0" smtClean="0">
                    <a:solidFill>
                      <a:prstClr val="white"/>
                    </a:solidFill>
                    <a:latin typeface="TH Fah kwang" pitchFamily="2" charset="-34"/>
                    <a:cs typeface="TH Fah kwang" pitchFamily="2" charset="-34"/>
                  </a:rPr>
                  <a:t>แผนดำเนินงานการแปลงสู่การปฏิบัติ </a:t>
                </a:r>
              </a:p>
              <a:p>
                <a:pPr algn="ctr">
                  <a:defRPr/>
                </a:pPr>
                <a:r>
                  <a:rPr lang="th-TH" sz="2400" b="1" kern="0" dirty="0" smtClean="0">
                    <a:solidFill>
                      <a:prstClr val="white"/>
                    </a:solidFill>
                    <a:latin typeface="TH Fah kwang" pitchFamily="2" charset="-34"/>
                    <a:cs typeface="TH Fah kwang" pitchFamily="2" charset="-34"/>
                  </a:rPr>
                  <a:t>และขับเคลื่อนแผนพัฒนากำลังคนรายจังหวัด</a:t>
                </a:r>
                <a:endParaRPr lang="en-US" sz="2400" b="1" kern="0" dirty="0" smtClean="0">
                  <a:solidFill>
                    <a:prstClr val="white"/>
                  </a:solidFill>
                  <a:latin typeface="TH Fah kwang" pitchFamily="2" charset="-34"/>
                  <a:cs typeface="TH Fah kwang" pitchFamily="2" charset="-34"/>
                </a:endParaRPr>
              </a:p>
            </p:txBody>
          </p:sp>
          <p:pic>
            <p:nvPicPr>
              <p:cNvPr id="13" name="Picture 1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504" y="97146"/>
                <a:ext cx="1620254" cy="867647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52320" y="19417"/>
              <a:ext cx="1386086" cy="103620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62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51520" y="116632"/>
            <a:ext cx="8712968" cy="6469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แผนและตารางการดำเนินงานประจำปี 2561</a:t>
            </a:r>
            <a:endParaRPr lang="en-US" sz="3200" b="1" dirty="0" smtClean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3137617"/>
              </p:ext>
            </p:extLst>
          </p:nvPr>
        </p:nvGraphicFramePr>
        <p:xfrm>
          <a:off x="251520" y="1148408"/>
          <a:ext cx="8712968" cy="5011654"/>
        </p:xfrm>
        <a:graphic>
          <a:graphicData uri="http://schemas.openxmlformats.org/drawingml/2006/table">
            <a:tbl>
              <a:tblPr/>
              <a:tblGrid>
                <a:gridCol w="1944216"/>
                <a:gridCol w="404498"/>
                <a:gridCol w="511414"/>
                <a:gridCol w="445119"/>
                <a:gridCol w="445119"/>
                <a:gridCol w="445119"/>
                <a:gridCol w="445119"/>
                <a:gridCol w="445119"/>
                <a:gridCol w="445119"/>
                <a:gridCol w="445119"/>
                <a:gridCol w="445119"/>
                <a:gridCol w="445119"/>
                <a:gridCol w="445119"/>
                <a:gridCol w="445119"/>
                <a:gridCol w="445119"/>
                <a:gridCol w="511412"/>
              </a:tblGrid>
              <a:tr h="228103">
                <a:tc rowSpan="2" gridSpan="2"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หลักสูตร</a:t>
                      </a:r>
                    </a:p>
                    <a:p>
                      <a:pPr algn="ctr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งบประมาณ  2561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ผู้รับผิด</a:t>
                      </a:r>
                    </a:p>
                    <a:p>
                      <a:pPr algn="ctr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ชอบ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8103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ตค.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พย.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ธค.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มค.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กพ.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มีค.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เมย.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พค.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มิย.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กค.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สค.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กย.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103">
                <a:tc rowSpan="2">
                  <a:txBody>
                    <a:bodyPr/>
                    <a:lstStyle/>
                    <a:p>
                      <a:pPr algn="l" rtl="0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ฝึกอบรมยกระดับทักษะ จนท.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บัญชี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 (40)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ประสาน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457">
                <a:tc vMerge="1">
                  <a:txBody>
                    <a:bodyPr/>
                    <a:lstStyle/>
                    <a:p>
                      <a:pPr algn="l" rtl="0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ปฏิบัติ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rowSpan="2">
                  <a:txBody>
                    <a:bodyPr/>
                    <a:lstStyle/>
                    <a:p>
                      <a:pPr algn="l" rtl="0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ฝึกอบรมในขณะปฏิบัติงาน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On the job training 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12(40)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ประสาน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vMerge="1">
                  <a:txBody>
                    <a:bodyPr/>
                    <a:lstStyle/>
                    <a:p>
                      <a:pPr algn="l" rtl="0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ปฏิบัติ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rowSpan="2">
                  <a:txBody>
                    <a:bodyPr/>
                    <a:lstStyle/>
                    <a:p>
                      <a:pPr algn="l" rtl="0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ฝึกอบรมยกระดับ จนท.รับซื้อ</a:t>
                      </a:r>
                    </a:p>
                    <a:p>
                      <a:pPr algn="l" rtl="0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60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19(30)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22(30)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ประสาน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vMerge="1">
                  <a:txBody>
                    <a:bodyPr/>
                    <a:lstStyle/>
                    <a:p>
                      <a:pPr algn="l" rtl="0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ปฏิบัติ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rowSpan="2">
                  <a:txBody>
                    <a:bodyPr/>
                    <a:lstStyle/>
                    <a:p>
                      <a:pPr algn="l" rtl="0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ฝึกยกระดับ ช่างซ่อมบำรุง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ระบบเครื่องทำ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เย็นอุตสาหกรรมอาหาร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240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18(60)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8(60)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11(60)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22(60)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ไฟ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ฟ้าฯ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vMerge="1">
                  <a:txBody>
                    <a:bodyPr/>
                    <a:lstStyle/>
                    <a:p>
                      <a:pPr algn="l" rtl="0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ปฏิบัติ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rowSpan="2">
                  <a:txBody>
                    <a:bodyPr/>
                    <a:lstStyle/>
                    <a:p>
                      <a:pPr algn="l" rtl="0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ฝึกอบรม ทักษะการสื่อสารและการทำงานเป็น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ทีม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180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2(60)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22(60)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11(60)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ประสาน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vMerge="1">
                  <a:txBody>
                    <a:bodyPr/>
                    <a:lstStyle/>
                    <a:p>
                      <a:pPr algn="l" rtl="0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ปฏิบัติ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rowSpan="2">
                  <a:txBody>
                    <a:bodyPr/>
                    <a:lstStyle/>
                    <a:p>
                      <a:pPr algn="l" rtl="0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 ฝึกอบรมยกระดับ ความปลอดภัยในการทำงาน 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60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17(30)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23(30)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ประสาน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vMerge="1">
                  <a:txBody>
                    <a:bodyPr/>
                    <a:lstStyle/>
                    <a:p>
                      <a:pPr algn="l" rtl="0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ปฏิบัติ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rowSpan="2">
                  <a:txBody>
                    <a:bodyPr/>
                    <a:lstStyle/>
                    <a:p>
                      <a:pPr algn="l" rtl="0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 ฝึกอบรมยกระดับ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HACCP, HALAL, ISO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9001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5(40)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ประสาน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vMerge="1">
                  <a:txBody>
                    <a:bodyPr/>
                    <a:lstStyle/>
                    <a:p>
                      <a:pPr algn="l" rtl="0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ปฏิบัติ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rowSpan="2">
                  <a:txBody>
                    <a:bodyPr/>
                    <a:lstStyle/>
                    <a:p>
                      <a:pPr marL="72000" algn="l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8.. ฝึกอบรม เทคนิคการ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วิเคราะห์คุณภาพอาหาร</a:t>
                      </a:r>
                    </a:p>
                  </a:txBody>
                  <a:tcPr marL="7046" marR="7046" marT="7046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046" marR="7046" marT="7046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7046" marR="7046" marT="7046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5(40)</a:t>
                      </a:r>
                    </a:p>
                  </a:txBody>
                  <a:tcPr marL="7046" marR="7046" marT="7046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7046" marR="7046" marT="7046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7046" marR="7046" marT="7046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7046" marR="7046" marT="7046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7046" marR="7046" marT="7046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7046" marR="7046" marT="7046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ประสาน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vMerge="1">
                  <a:txBody>
                    <a:bodyPr/>
                    <a:lstStyle/>
                    <a:p>
                      <a:pPr algn="l" rtl="0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ปฏิบัติ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rowSpan="2">
                  <a:txBody>
                    <a:bodyPr/>
                    <a:lstStyle/>
                    <a:p>
                      <a:pPr marL="72000" algn="l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ฝึกอบรมการใช้โปรแกรมสำเร็จรูปปฏิบัติงานสำนักงาน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แผน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19(30)</a:t>
                      </a:r>
                    </a:p>
                  </a:txBody>
                  <a:tcPr marL="7046" marR="7046" marT="7046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7046" marR="7046" marT="7046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22(30)</a:t>
                      </a:r>
                    </a:p>
                  </a:txBody>
                  <a:tcPr marL="7046" marR="7046" marT="7046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ไฟฟ้าฯ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103">
                <a:tc vMerge="1">
                  <a:txBody>
                    <a:bodyPr/>
                    <a:lstStyle/>
                    <a:p>
                      <a:pPr algn="l" rtl="0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ปฏิบัติ</a:t>
                      </a: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709" marR="6709" marT="670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232373" y="6381328"/>
            <a:ext cx="24432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t"/>
            <a:r>
              <a:rPr lang="th-TH" sz="1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หมายเหตุ :  5(30) = วันที่(จำนวนผู้เข้าอบรม)</a:t>
            </a:r>
          </a:p>
        </p:txBody>
      </p:sp>
    </p:spTree>
    <p:extLst>
      <p:ext uri="{BB962C8B-B14F-4D97-AF65-F5344CB8AC3E}">
        <p14:creationId xmlns:p14="http://schemas.microsoft.com/office/powerpoint/2010/main" val="350013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10</a:t>
            </a:fld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76258"/>
            <a:ext cx="8856984" cy="51610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28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36"/>
          <p:cNvSpPr/>
          <p:nvPr/>
        </p:nvSpPr>
        <p:spPr>
          <a:xfrm>
            <a:off x="1115616" y="188640"/>
            <a:ext cx="6912768" cy="576064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3200" b="1" i="1" kern="0" dirty="0" smtClean="0">
                <a:solidFill>
                  <a:sysClr val="window" lastClr="FFFFFF"/>
                </a:solidFill>
                <a:latin typeface="TH SarabunPSK" pitchFamily="34" charset="-34"/>
                <a:cs typeface="TH SarabunPSK" pitchFamily="34" charset="-34"/>
              </a:rPr>
              <a:t>กลไกการประชารัฐเพื่อการชับเคลื่อนแผนพัฒนากำลังคน</a:t>
            </a:r>
            <a:endParaRPr lang="en-US" sz="3200" b="1" i="1" kern="0" dirty="0" smtClean="0">
              <a:solidFill>
                <a:sysClr val="window" lastClr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33609" y="1151887"/>
            <a:ext cx="2520280" cy="648072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 smtClean="0">
                <a:solidFill>
                  <a:sysClr val="window" lastClr="FFFFFF"/>
                </a:solidFill>
                <a:latin typeface="TH NiramitIT๙" pitchFamily="2" charset="-34"/>
                <a:cs typeface="TH NiramitIT๙" pitchFamily="2" charset="-34"/>
              </a:rPr>
              <a:t>กระบวนการเริ่มสร้าง</a:t>
            </a:r>
            <a:endParaRPr lang="en-US" sz="2400" b="1" kern="0" dirty="0" smtClean="0">
              <a:solidFill>
                <a:sysClr val="window" lastClr="FFFFFF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2915816" y="1124744"/>
            <a:ext cx="3240360" cy="648072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กระบวนการขับเคลื่อน</a:t>
            </a:r>
          </a:p>
          <a:p>
            <a:pPr algn="ctr">
              <a:defRPr/>
            </a:pPr>
            <a:r>
              <a:rPr lang="th-TH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(ผลิต และพัฒนา)</a:t>
            </a:r>
            <a:endParaRPr lang="en-US" b="1" kern="0" dirty="0" smtClean="0">
              <a:solidFill>
                <a:prstClr val="black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6424883" y="1124744"/>
            <a:ext cx="2520280" cy="648072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 smtClean="0">
                <a:solidFill>
                  <a:srgbClr val="FFFF00"/>
                </a:solidFill>
                <a:latin typeface="TH NiramitIT๙" pitchFamily="2" charset="-34"/>
                <a:cs typeface="TH NiramitIT๙" pitchFamily="2" charset="-34"/>
              </a:rPr>
              <a:t>กระบวนการติดตาม</a:t>
            </a:r>
            <a:endParaRPr lang="en-US" sz="2400" b="1" kern="0" dirty="0" smtClean="0">
              <a:solidFill>
                <a:srgbClr val="FFFF00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7504" y="1988839"/>
            <a:ext cx="2520280" cy="2736305"/>
          </a:xfrm>
          <a:prstGeom prst="roundRect">
            <a:avLst/>
          </a:prstGeom>
          <a:noFill/>
          <a:ln w="38100">
            <a:solidFill>
              <a:srgbClr val="00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1. คณะทำงานระดับจังหวัด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ส่วนราชการทุกหน่วยด้าน เศรษฐกิจ สังคม การศึกษา ฯลฯ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ปกครองส่วนท้องถิ่น อบจ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ภาคธุรกิจ สภาหอการค้าฯ สภาอุตสาหกรรม สมาคม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ภาคประชาสังคม </a:t>
            </a:r>
            <a:r>
              <a:rPr lang="en-US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วิสาหกิจชุมชนฯ</a:t>
            </a:r>
            <a:endParaRPr lang="en-US" dirty="0">
              <a:solidFill>
                <a:prstClr val="black"/>
              </a:solidFill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2725898" y="1988840"/>
            <a:ext cx="3698986" cy="4581128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th-TH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1. ภาคการศึกษา </a:t>
            </a:r>
            <a:r>
              <a:rPr lang="en-US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: </a:t>
            </a:r>
            <a:r>
              <a:rPr lang="th-TH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สถาบันการอาชีวศึกษา</a:t>
            </a:r>
          </a:p>
          <a:p>
            <a:r>
              <a:rPr lang="th-TH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 </a:t>
            </a:r>
            <a:r>
              <a:rPr lang="th-TH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มหาวิทยาลัยท้องถิ่น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2. ภาคพัฒนา </a:t>
            </a:r>
            <a:r>
              <a:rPr lang="en-US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: </a:t>
            </a:r>
          </a:p>
          <a:p>
            <a:r>
              <a:rPr lang="en-US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  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สำนักงานพัฒนาฝีมือแรงงาน,พัฒนาสังคมฯ</a:t>
            </a:r>
          </a:p>
          <a:p>
            <a:r>
              <a:rPr lang="th-TH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   เกษตร ปศุสัตว์  เครือข่ายเกษตรกร</a:t>
            </a:r>
          </a:p>
          <a:p>
            <a:r>
              <a:rPr lang="th-TH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   ขนส่ง  อุตสาหกรรม  พาณิชย์</a:t>
            </a:r>
          </a:p>
          <a:p>
            <a:r>
              <a:rPr lang="th-TH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    พัฒนาชุมชน วิทยาลัยชุมชน  อปท.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3. ร่วมกับภาคเอกชน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สภาอุตสาหกรรมฯ สภาหอการค้า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สมาคมผู้ประกอบการ ท่องเที่ยว 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Logistics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สถาบันสิ่งทอ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4. สนับสนุนภาคเอกชนดำเนินการ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สมาคม  ชมรม ผู้ประกอบการ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สมาคม 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SME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 วิสาหกิจกชุมชน </a:t>
            </a:r>
            <a:r>
              <a:rPr lang="en-US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OTOP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เครือข่ายเกษตรกร </a:t>
            </a:r>
            <a:endParaRPr lang="en-US" dirty="0">
              <a:solidFill>
                <a:prstClr val="black"/>
              </a:solidFill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6516216" y="1988840"/>
            <a:ext cx="2520280" cy="2664296"/>
          </a:xfrm>
          <a:prstGeom prst="roundRect">
            <a:avLst/>
          </a:prstGeom>
          <a:noFill/>
          <a:ln w="38100">
            <a:solidFill>
              <a:srgbClr val="00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1. คณะทำงานระดับจังหวัด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ส่วนราชการทุกหน่วยด้าน เศรษฐกิจ สังคม การศึกษา ฯลฯ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ปกครองส่วนท้องถิ่น อบจ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ภาคธุรกิจ สภาหอการค้าฯ สภาอุตสาหกรรม สมาคม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ภาคประชาสังคม </a:t>
            </a:r>
            <a:r>
              <a:rPr lang="en-US" dirty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Niramit AS" pitchFamily="2" charset="-34"/>
                <a:cs typeface="TH Niramit AS" pitchFamily="2" charset="-34"/>
              </a:rPr>
              <a:t>วิสาหกิจชุมชนฯ</a:t>
            </a:r>
            <a:endParaRPr lang="en-US" dirty="0">
              <a:solidFill>
                <a:prstClr val="black"/>
              </a:solidFill>
              <a:latin typeface="TH Niramit AS" pitchFamily="2" charset="-34"/>
              <a:cs typeface="TH Niramit AS" pitchFamily="2" charset="-34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75525"/>
            <a:ext cx="2494175" cy="1661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19" y="5003364"/>
            <a:ext cx="2440808" cy="14058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93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5496" y="44624"/>
            <a:ext cx="9001000" cy="1191816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200" b="1" kern="0" noProof="0" dirty="0" smtClean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การบริหารและติดตามประเมิน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u="none" strike="noStrike" kern="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Fah kwang" pitchFamily="2" charset="-34"/>
                <a:cs typeface="TH Fah kwang" pitchFamily="2" charset="-34"/>
              </a:rPr>
              <a:t>การขับเคลื่อนแผนพัฒนากำลังคนจังหวัด</a:t>
            </a:r>
            <a:endParaRPr kumimoji="0" lang="en-US" sz="3200" b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06038"/>
            <a:ext cx="1506032" cy="8466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57" y="125331"/>
            <a:ext cx="1369305" cy="10304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07504" y="4797152"/>
            <a:ext cx="8928992" cy="1988840"/>
          </a:xfrm>
          <a:prstGeom prst="roundRect">
            <a:avLst>
              <a:gd name="adj" fmla="val 1128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ระบบข้อมูลสารสนเทศและการสื่อสาร 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เลขาคณะทำงานจัดทำแผนพัฒนากำลังคนจังหวัด</a:t>
            </a:r>
            <a:endParaRPr lang="en-US" sz="24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7504" y="1340768"/>
            <a:ext cx="4572840" cy="3384376"/>
          </a:xfrm>
          <a:prstGeom prst="roundRect">
            <a:avLst>
              <a:gd name="adj" fmla="val 807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สร้างความรู้ความเข้าใจ</a:t>
            </a: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752351" y="1340768"/>
            <a:ext cx="4224173" cy="3384376"/>
          </a:xfrm>
          <a:prstGeom prst="roundRect">
            <a:avLst>
              <a:gd name="adj" fmla="val 9298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ควบคุม – กำกับ - ติดตามประเมินผล</a:t>
            </a:r>
            <a:endParaRPr lang="en-US" sz="28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7354630"/>
              </p:ext>
            </p:extLst>
          </p:nvPr>
        </p:nvGraphicFramePr>
        <p:xfrm>
          <a:off x="179512" y="2156656"/>
          <a:ext cx="4428824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0852"/>
                <a:gridCol w="13179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กิจกรรม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ผู้ปฏิบัติ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ตรวจสอความเข้าใจ แผนฯ</a:t>
                      </a:r>
                      <a:r>
                        <a:rPr lang="th-TH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 ภารกิจ </a:t>
                      </a:r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ผู้ร่วมงาน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หน่วยปฏิบัติ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สร้างความรู้ ความเข้าใจแผนฯ</a:t>
                      </a:r>
                      <a:r>
                        <a:rPr lang="th-TH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ภารกิจ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หน่วยปฏิบัติ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สื่อสาร ประสานความเข้าใจ</a:t>
                      </a:r>
                      <a:r>
                        <a:rPr lang="th-TH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แรงงาน  โรงงาน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หน่วยปฏิบัติ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สร้างองค์ความรู้</a:t>
                      </a:r>
                      <a:r>
                        <a:rPr lang="th-TH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หลัก</a:t>
                      </a:r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การจัดอบรมพัฒนาแรงงาน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สถาบัน/สำนักงาน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อบรมความรู้การบริหารและประเมินผลโครงการ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สถาบัน/สำนักงาน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6389024"/>
              </p:ext>
            </p:extLst>
          </p:nvPr>
        </p:nvGraphicFramePr>
        <p:xfrm>
          <a:off x="4893300" y="1988840"/>
          <a:ext cx="3888432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5356"/>
                <a:gridCol w="129307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กิจกรรม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ผู้ปฏิบัติ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ผลักดันให้ได้รับการสนับสนุน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ทบทวนแผนและตารางปฏิบัติประจำปี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รวบรวมรายงานผลประจำเดือน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เลขาคณะทำงาน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กำกับให้มีการปฏิบัติตามแผนปฏิบัติ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ติดตามความก้าวหน้า และการปรับปรุง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ประเมินผลสัมฤทธิ์ ตามช่วงเวลา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1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359864" y="5301208"/>
            <a:ext cx="2808311" cy="13234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แหล่งข้อมูล (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Input)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1. แบบฟอร์มรายงานผลประจำเดือน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2. แผนและตารางปฏิบัติประจำปี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3. เป้าหมาย ตัวชี้วัดตามแผนพัฒนา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348196" y="5301207"/>
            <a:ext cx="2628292" cy="13234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การใช้งานสารสนเทศ (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Process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1. ช่องทางการสื่อสาร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2. ประมวลผล และประเมิน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3. สรุปผลและปัญหา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156508" y="5301208"/>
            <a:ext cx="2628292" cy="132343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การประเมินผลสัมฤทธิ์ (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Output)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1. ประชุมคณะทำงาน พิจารณาผล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2. ปรับแนวทางการขับเคลื่อน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3. ทบทวนและวางแผนล่วงหน้า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14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0" y="-94401"/>
            <a:ext cx="9144000" cy="715089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defRPr/>
            </a:pPr>
            <a:r>
              <a:rPr lang="th-TH" sz="3600" b="1" kern="0" dirty="0" smtClean="0">
                <a:solidFill>
                  <a:sysClr val="window" lastClr="FFFFFF"/>
                </a:solidFill>
                <a:latin typeface="TH Fah kwang" pitchFamily="2" charset="-34"/>
                <a:cs typeface="TH Fah kwang" pitchFamily="2" charset="-34"/>
              </a:rPr>
              <a:t>กระบวนการจัดทำแผนพัฒนากำลังคนรายจังหวัด/พื้นที่</a:t>
            </a:r>
            <a:endParaRPr lang="en-US" sz="3600" b="1" kern="0" dirty="0">
              <a:solidFill>
                <a:sysClr val="window" lastClr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66491" y="1130780"/>
            <a:ext cx="8568952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r>
              <a:rPr lang="th-TH" sz="28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คณะทำงานจัดทำแผนพัฒนากำลังคนระดับจังหวัด</a:t>
            </a:r>
          </a:p>
          <a:p>
            <a:pPr algn="r"/>
            <a:r>
              <a:rPr lang="th-TH" sz="28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ผู้ว่าราชการจังหวัด เป็นประธาน</a:t>
            </a:r>
            <a:endParaRPr lang="en-US" sz="28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322290" y="2354916"/>
            <a:ext cx="2831480" cy="40324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th-TH" sz="3200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ศึกษาธิการจังหวัด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มหาวิทยาลัย วิทยาลัยอีวศึกษา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เกษตรและสหกรณ์จังหวัด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อุตสาหกรรมจังหวัด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แรงงานจังหวัด จัดหางานจังหวัด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สวัสดิการฯ  ประกันสังคม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พาณิชย์ขังหวัด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สถิติจังหวัด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พัฒนาการจังหวัด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ท่องเที่ยวและกีฬาจังหวัด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พัฒนาสังคมและความมั่นคงฯ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ขนส่งจังหวัด</a:t>
            </a:r>
          </a:p>
          <a:p>
            <a:endParaRPr lang="en-US" b="1" i="1" dirty="0">
              <a:solidFill>
                <a:srgbClr val="C0504D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3202610" y="2426924"/>
            <a:ext cx="2831480" cy="237626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ภาคองค์กรเอกชน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สภาอุตสาหกรรมจังหวัด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หอการค้าจังหวัด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สมาพันธ์การท่องเที่ยว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สถาบันสิ่งทอ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สมาคม ชมรมบุคลากร</a:t>
            </a:r>
            <a:endParaRPr lang="en-US" b="1" i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b="1" i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3202610" y="5019212"/>
            <a:ext cx="2831480" cy="1368152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32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ภาคองค์กรท้องถิ่น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องค์การบริหารส่วนจังหวัด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องค์การบริหารส่วนตำบล</a:t>
            </a:r>
            <a:endParaRPr lang="en-US" b="1" i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6099139" y="2354916"/>
            <a:ext cx="2881118" cy="23762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ภาคผู้ประกอบการ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กลุ่มอุตสาหกรรมอาการ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กลุ่มอุตสาหกรรรมยานยนต์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กลุ่มอุตสากรรมอาหาร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กลุ่มอุตสาหกรรมท่องเที่ยว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กลุ่มอุตสหากรรม โลติสติกส์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ฯลฯ</a:t>
            </a:r>
            <a:endParaRPr lang="en-US" b="1" i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6106098" y="4875196"/>
            <a:ext cx="2729345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32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ภาคประชาสังคม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เครือช่าย </a:t>
            </a:r>
            <a:r>
              <a:rPr lang="en-US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OTOP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เครือข่ายเกษตรกร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สมาคม </a:t>
            </a:r>
            <a:r>
              <a:rPr lang="en-US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SME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58" y="1124744"/>
            <a:ext cx="2019898" cy="11361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56" y="1215002"/>
            <a:ext cx="1198636" cy="9708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467544" y="2456802"/>
            <a:ext cx="2493798" cy="485475"/>
          </a:xfrm>
          <a:prstGeom prst="roundRect">
            <a:avLst>
              <a:gd name="adj" fmla="val 36233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ภาครัฐ</a:t>
            </a:r>
            <a:r>
              <a:rPr lang="th-TH" sz="2400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285750" indent="-285750">
              <a:buFont typeface="Arial" pitchFamily="34" charset="0"/>
              <a:buChar char="•"/>
            </a:pPr>
            <a:endParaRPr lang="th-TH" sz="2400" b="1" i="1" dirty="0" smtClean="0">
              <a:solidFill>
                <a:srgbClr val="C0504D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i="1" dirty="0">
              <a:solidFill>
                <a:srgbClr val="C0504D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31" name="Picture 7" descr="Image result for ภาครัฐ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210" y="4649442"/>
            <a:ext cx="958560" cy="96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3371451" y="2498932"/>
            <a:ext cx="2493798" cy="485475"/>
          </a:xfrm>
          <a:prstGeom prst="roundRect">
            <a:avLst>
              <a:gd name="adj" fmla="val 36233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ภาคองค์กรเอกชน</a:t>
            </a:r>
            <a:r>
              <a:rPr lang="th-TH" sz="2400" b="1" i="1" dirty="0" smtClean="0">
                <a:solidFill>
                  <a:srgbClr val="C0504D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285750" indent="-285750">
              <a:buFont typeface="Arial" pitchFamily="34" charset="0"/>
              <a:buChar char="•"/>
            </a:pPr>
            <a:endParaRPr lang="th-TH" sz="2400" b="1" i="1" dirty="0" smtClean="0">
              <a:solidFill>
                <a:srgbClr val="C0504D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i="1" dirty="0">
              <a:solidFill>
                <a:srgbClr val="C0504D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33" name="Picture 9" descr="Image result for องค์กรเอกชน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290" y="5398090"/>
            <a:ext cx="857137" cy="7959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Image result for สภาอุตสาหกรรมแห่งประเทศไทย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1368" y="3074996"/>
            <a:ext cx="564480" cy="5207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45" y="2210900"/>
            <a:ext cx="577661" cy="57766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9512" y="2253291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031" y="2284924"/>
            <a:ext cx="577661" cy="57766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153770" y="2397307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556" y="4734929"/>
            <a:ext cx="577661" cy="57766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173" y="4659172"/>
            <a:ext cx="577661" cy="5776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2596" y="2370303"/>
            <a:ext cx="577661" cy="577661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8410354" y="246931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517858" y="479292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157628" y="4773571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37" name="Picture 13" descr="Image result for หอการค้า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675" y="3605686"/>
            <a:ext cx="473604" cy="46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Image result for สมาพันธ์โลจิสติกส์ไทย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175" y="4204620"/>
            <a:ext cx="526604" cy="39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57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60"/>
            <a:ext cx="8424936" cy="646331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30" tIns="45715" rIns="91430" bIns="45715" rtlCol="0">
            <a:spAutoFit/>
          </a:bodyPr>
          <a:lstStyle/>
          <a:p>
            <a:pPr algn="r" defTabSz="914305"/>
            <a:r>
              <a:rPr lang="th-TH" sz="3600" b="1" dirty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แนวทางการติดตามประเมินผล</a:t>
            </a:r>
            <a:endParaRPr lang="en-US" sz="3600" b="1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7957" y="1268760"/>
            <a:ext cx="4338041" cy="53285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0" tIns="45715" rIns="91430" bIns="45715" rtlCol="0" anchor="ctr"/>
          <a:lstStyle/>
          <a:p>
            <a:pPr algn="ctr" defTabSz="914305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15742" y="2367328"/>
            <a:ext cx="3012242" cy="13280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ความสอดคล้องและผลสำเร็จตามแผนดำเนินงานแต่ละขั้นตอน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15742" y="3879483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ผลสำเร็จตามเป้าหมาย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403648" y="5143748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ผลสำเร็จตามเป้าประสงค์ งบประมาณ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18599" y="2586401"/>
            <a:ext cx="1046322" cy="7831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</a:p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สอดคล้อง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90795" y="4017112"/>
            <a:ext cx="1046322" cy="7831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85318" y="5256543"/>
            <a:ext cx="1046322" cy="7831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ภาพ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23528" y="1412776"/>
            <a:ext cx="4104456" cy="792088"/>
          </a:xfrm>
          <a:prstGeom prst="roundRect">
            <a:avLst/>
          </a:prstGeom>
          <a:solidFill>
            <a:srgbClr val="FF99FF"/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 defTabSz="914305"/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ประเมินความก้าวหน้า</a:t>
            </a:r>
          </a:p>
          <a:p>
            <a:pPr algn="ctr" defTabSz="914305"/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Formative Evaluation)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698461" y="1268760"/>
            <a:ext cx="4338041" cy="5328592"/>
          </a:xfrm>
          <a:prstGeom prst="rect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 defTabSz="914305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916243" y="2367315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ผลสำเร็จตามเป้าหมาย ตัวชี้วัด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ปัญหาอุปสรรคและข้อควรปรับปรุง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916243" y="3879483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ผลสำเร็จตามเป้าหมาย  งบประมาณ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904149" y="5143748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ความต่อเนื่อง ขยายผล เพิ่มเติมงาน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แนวโน้มความยั่งยืนและต่อเนื่อง</a:t>
            </a:r>
          </a:p>
          <a:p>
            <a:pPr marL="342865" indent="-342865" defTabSz="914305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คุณภาพผลผลิต สอดคล้องเป้าหมาย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819100" y="2586401"/>
            <a:ext cx="1046322" cy="7831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4791296" y="4017112"/>
            <a:ext cx="1046322" cy="7831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ภาพ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785819" y="5256543"/>
            <a:ext cx="1046322" cy="7831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30" tIns="45715" rIns="91430" bIns="45715" rtlCol="0" anchor="t" anchorCtr="0">
            <a:spAutoFit/>
          </a:bodyPr>
          <a:lstStyle/>
          <a:p>
            <a:pPr algn="ctr" defTabSz="914305"/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ความยั่งยืนของงาน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4824029" y="1412776"/>
            <a:ext cx="4104456" cy="79208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1430" tIns="45715" rIns="91430" bIns="45715" rtlCol="0" anchor="ctr"/>
          <a:lstStyle/>
          <a:p>
            <a:pPr algn="ctr" defTabSz="914305"/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ประเมินสรุปผลหลังสิ้นสุดการดำเนินงาน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Summative Evaluation)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18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67545" y="116632"/>
            <a:ext cx="8352928" cy="86409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91430" tIns="45715" rIns="91430" bIns="45715"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defTabSz="914305"/>
            <a:r>
              <a:rPr lang="th-TH" sz="4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ข้อเสนอแนะเพื่อขับเคลื่อน</a:t>
            </a:r>
            <a:r>
              <a:rPr lang="th-TH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แผนพัฒนาจังหวัด </a:t>
            </a:r>
            <a:endParaRPr lang="en-US" sz="4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47864" y="1204378"/>
            <a:ext cx="5616624" cy="1938982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lIns="91430" tIns="45715" rIns="91430" bIns="45715" rtlCol="0">
            <a:spAutoFit/>
          </a:bodyPr>
          <a:lstStyle/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การขับเคลื่อนจากผู้บริหารระดับสูง 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ผู้ว่าราชการจังหวัด, หัวหน้าหน่วยราชการ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การบริหารการขับเคลื่อน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คณะทำงานจัดทำแผนพัฒนากำลังคนจังหวัด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แปลงเป็นแผนหรือโครงการ โดยหน่วยปฏิบัติอย่างเป็นรูปธรรม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สร้างความเชื่อมโยงและบูรณาการ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ผ่าน คณะทำงาน และ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ประกาศใช้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สร้างแรงจูงใจ บรรจุในคำรับรองการปฏิบัติราชการ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วางระบบ   จัดระเบียบให้ปฏิบัติ และรายงาน โดย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อำนาจคณะทำงาน</a:t>
            </a:r>
            <a:endParaRPr lang="en-US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67544" y="1340768"/>
            <a:ext cx="2808312" cy="194421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 defTabSz="914305"/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สร้างให้เกิด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แผนพัฒนาที่</a:t>
            </a:r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ทุกภาคส่วนยอมรับ ให้ความสำคัญและนำไปปฏิบัติได้อย่างเป็นรูปธรรม</a:t>
            </a:r>
            <a:endParaRPr lang="en-US" sz="24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Oval 4"/>
          <p:cNvSpPr/>
          <p:nvPr/>
        </p:nvSpPr>
        <p:spPr>
          <a:xfrm>
            <a:off x="158461" y="1057724"/>
            <a:ext cx="762184" cy="745846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 defTabSz="914305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4490" y="3645037"/>
            <a:ext cx="5130627" cy="2246759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lIns="91430" tIns="45715" rIns="91430" bIns="45715" rtlCol="0">
            <a:spAutoFit/>
          </a:bodyPr>
          <a:lstStyle/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สื่อสารแผนฯ ให้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บุคลากรที่เกี่ยวข้องเข้าใจและเข้าร่วมอย่างถ่องแท้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สร้างความเข้าใจในภารกิจ และรับเป็นงานที่ตนต้องรับผิดชอบ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ร่วมประเมินความเสี่ยงในภารกิจที่ตนรับผิดชอบและเสนอแนวป้องกัน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จัดสรรงบประมาณให้สอดคล้องและสัมพันธ์เชื่อมโยง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กับภารกิจ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มอบหมายผู้ติดตามและตรวจสอบอย่างเป็นทางการ มิใช่ตามแต่รายงาน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มอบหมายผู้ประมวลผลและทำข้อมูลสารสนเทศ อย่างเป็นปัจจุบันและ</a:t>
            </a:r>
          </a:p>
          <a:p>
            <a:pPr defTabSz="914305"/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สะท้อนความสำเร็จ </a:t>
            </a:r>
            <a:endParaRPr lang="en-US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49127" y="3516293"/>
            <a:ext cx="2808312" cy="194421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 defTabSz="914305"/>
            <a:r>
              <a:rPr lang="th-TH" sz="24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การขับเคลื่อนให้เกิกการตื่นตัวแก่หน่วยงานรับผิดชอบในการพัฒนา</a:t>
            </a:r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บุคลากร</a:t>
            </a:r>
            <a:endParaRPr lang="en-US" sz="24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Oval 7"/>
          <p:cNvSpPr/>
          <p:nvPr/>
        </p:nvSpPr>
        <p:spPr>
          <a:xfrm>
            <a:off x="8058289" y="3221130"/>
            <a:ext cx="762184" cy="745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 defTabSz="914305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53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51520" y="203373"/>
            <a:ext cx="5112568" cy="6465987"/>
            <a:chOff x="251520" y="44624"/>
            <a:chExt cx="5112568" cy="6465987"/>
          </a:xfrm>
        </p:grpSpPr>
        <p:sp>
          <p:nvSpPr>
            <p:cNvPr id="2" name="Rounded Rectangle 1"/>
            <p:cNvSpPr/>
            <p:nvPr/>
          </p:nvSpPr>
          <p:spPr>
            <a:xfrm>
              <a:off x="251520" y="44624"/>
              <a:ext cx="5112568" cy="6465987"/>
            </a:xfrm>
            <a:prstGeom prst="roundRect">
              <a:avLst/>
            </a:prstGeom>
            <a:effectLst>
              <a:innerShdw blurRad="63500" dist="50800" dir="81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t" anchorCtr="0">
              <a:spAutoFit/>
            </a:bodyPr>
            <a:lstStyle/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ชื่อโครงการ/แผนงาน</a:t>
              </a:r>
            </a:p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หลักการและเหตุผล</a:t>
              </a:r>
            </a:p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วัตถุประสงค์และเป้าหมายโครงการ</a:t>
              </a:r>
            </a:p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ตัวชี้วัด</a:t>
              </a:r>
            </a:p>
            <a:p>
              <a:pPr marL="800100" lvl="1" indent="-342900">
                <a:buFont typeface="Arial" pitchFamily="34" charset="0"/>
                <a:buChar char="•"/>
              </a:pPr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ผลผลิต (</a:t>
              </a:r>
              <a:r>
                <a:rPr lang="en-US" sz="2400" b="1" dirty="0" smtClean="0">
                  <a:latin typeface="TH SarabunPSK" pitchFamily="34" charset="-34"/>
                  <a:cs typeface="TH SarabunPSK" pitchFamily="34" charset="-34"/>
                </a:rPr>
                <a:t>Output) </a:t>
              </a:r>
              <a:endParaRPr lang="th-TH" sz="2400" b="1" dirty="0" smtClean="0">
                <a:latin typeface="TH SarabunPSK" pitchFamily="34" charset="-34"/>
                <a:cs typeface="TH SarabunPSK" pitchFamily="34" charset="-34"/>
              </a:endParaRPr>
            </a:p>
            <a:p>
              <a:pPr marL="800100" lvl="1" indent="-342900">
                <a:buFont typeface="Arial" pitchFamily="34" charset="0"/>
                <a:buChar char="•"/>
              </a:pPr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ผลลัพธ์</a:t>
              </a:r>
              <a:r>
                <a:rPr lang="en-US" sz="2400" b="1" dirty="0" smtClean="0">
                  <a:latin typeface="TH SarabunPSK" pitchFamily="34" charset="-34"/>
                  <a:cs typeface="TH SarabunPSK" pitchFamily="34" charset="-34"/>
                </a:rPr>
                <a:t> (Outcome)</a:t>
              </a:r>
              <a:endParaRPr lang="th-TH" sz="2400" b="1" dirty="0" smtClean="0">
                <a:latin typeface="TH SarabunPSK" pitchFamily="34" charset="-34"/>
                <a:cs typeface="TH SarabunPSK" pitchFamily="34" charset="-34"/>
              </a:endParaRPr>
            </a:p>
            <a:p>
              <a:pPr marL="800100" lvl="1" indent="-342900">
                <a:buFont typeface="Arial" pitchFamily="34" charset="0"/>
                <a:buChar char="•"/>
              </a:pPr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ผลกระทบ</a:t>
              </a:r>
              <a:r>
                <a:rPr lang="en-US" sz="2400" b="1" dirty="0" smtClean="0">
                  <a:latin typeface="TH SarabunPSK" pitchFamily="34" charset="-34"/>
                  <a:cs typeface="TH SarabunPSK" pitchFamily="34" charset="-34"/>
                </a:rPr>
                <a:t> (Impact)</a:t>
              </a:r>
              <a:endParaRPr lang="th-TH" sz="2400" b="1" dirty="0" smtClean="0">
                <a:latin typeface="TH SarabunPSK" pitchFamily="34" charset="-34"/>
                <a:cs typeface="TH SarabunPSK" pitchFamily="34" charset="-34"/>
              </a:endParaRPr>
            </a:p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กลุ่มเป้าหมาย/พื้นที่</a:t>
              </a:r>
            </a:p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วิธีการดำเนินงาน/กิจกรรม</a:t>
              </a:r>
            </a:p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ระยะเวลาดำเนินการ </a:t>
              </a:r>
            </a:p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งบประมาณที่ใช้</a:t>
              </a:r>
            </a:p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ผลที่คาดว่าจะได้รับ</a:t>
              </a:r>
            </a:p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ผู้รับผิดชอบโครงการ</a:t>
              </a:r>
            </a:p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การติดตามและประเมินผล</a:t>
              </a:r>
            </a:p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การวิเคราะห์ความเสี่ยงของโครงการ</a:t>
              </a:r>
            </a:p>
            <a:p>
              <a:r>
                <a:rPr lang="th-TH" sz="2400" b="1" dirty="0" smtClean="0">
                  <a:latin typeface="TH SarabunPSK" pitchFamily="34" charset="-34"/>
                  <a:cs typeface="TH SarabunPSK" pitchFamily="34" charset="-34"/>
                </a:rPr>
                <a:t>รายละเอียดงบประมาณ</a:t>
              </a:r>
              <a:endParaRPr lang="en-US" sz="24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" name="Rounded Rectangle 2"/>
            <p:cNvSpPr/>
            <p:nvPr/>
          </p:nvSpPr>
          <p:spPr>
            <a:xfrm>
              <a:off x="3237384" y="1844824"/>
              <a:ext cx="2016224" cy="1080120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 anchorCtr="0"/>
            <a:lstStyle/>
            <a:p>
              <a:pPr algn="ctr"/>
              <a:r>
                <a:rPr lang="th-TH" sz="2000" dirty="0" smtClean="0">
                  <a:latin typeface="TH SarabunPSK" pitchFamily="34" charset="-34"/>
                  <a:cs typeface="TH SarabunPSK" pitchFamily="34" charset="-34"/>
                </a:rPr>
                <a:t>เชิงปริมาณ </a:t>
              </a:r>
              <a:r>
                <a:rPr lang="en-US" sz="2000" dirty="0" smtClean="0">
                  <a:latin typeface="TH SarabunPSK" pitchFamily="34" charset="-34"/>
                  <a:cs typeface="TH SarabunPSK" pitchFamily="34" charset="-34"/>
                </a:rPr>
                <a:t>= </a:t>
              </a:r>
              <a:r>
                <a:rPr lang="th-TH" sz="2000" dirty="0" smtClean="0">
                  <a:latin typeface="TH SarabunPSK" pitchFamily="34" charset="-34"/>
                  <a:cs typeface="TH SarabunPSK" pitchFamily="34" charset="-34"/>
                </a:rPr>
                <a:t>รูปธรรม</a:t>
              </a:r>
            </a:p>
            <a:p>
              <a:pPr algn="ctr"/>
              <a:r>
                <a:rPr lang="th-TH" sz="2000" dirty="0" smtClean="0">
                  <a:latin typeface="TH SarabunPSK" pitchFamily="34" charset="-34"/>
                  <a:cs typeface="TH SarabunPSK" pitchFamily="34" charset="-34"/>
                </a:rPr>
                <a:t>เชิงคุณภาพ </a:t>
              </a:r>
              <a:r>
                <a:rPr lang="en-US" sz="2000" dirty="0" smtClean="0">
                  <a:latin typeface="TH SarabunPSK" pitchFamily="34" charset="-34"/>
                  <a:cs typeface="TH SarabunPSK" pitchFamily="34" charset="-34"/>
                </a:rPr>
                <a:t>=</a:t>
              </a:r>
              <a:r>
                <a:rPr lang="th-TH" sz="2000" dirty="0" smtClean="0">
                  <a:latin typeface="TH SarabunPSK" pitchFamily="34" charset="-34"/>
                  <a:cs typeface="TH SarabunPSK" pitchFamily="34" charset="-34"/>
                </a:rPr>
                <a:t> นามอธรรม</a:t>
              </a:r>
              <a:endParaRPr lang="en-US" sz="2000" dirty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5580112" y="476672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Cordia New" pitchFamily="34" charset="-34"/>
                <a:ea typeface="+mj-ea"/>
                <a:cs typeface="Angsana New"/>
              </a:rPr>
              <a:t>ชื่อ</a:t>
            </a:r>
            <a:r>
              <a:rPr lang="th-TH" sz="3200" b="1" kern="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rdia New" pitchFamily="34" charset="-34"/>
                <a:ea typeface="+mj-ea"/>
                <a:cs typeface="Angsana New"/>
              </a:rPr>
              <a:t>โครงการ </a:t>
            </a:r>
            <a:r>
              <a:rPr lang="th-TH" dirty="0" smtClean="0"/>
              <a:t> 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บอกว่าจะทำอะไร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80112" y="1844824"/>
            <a:ext cx="3384376" cy="1754326"/>
          </a:xfrm>
          <a:prstGeom prst="rect">
            <a:avLst/>
          </a:prstGeom>
          <a:ln w="25400">
            <a:solidFill>
              <a:srgbClr val="FFC000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โครงการ "น้ำพระทัย ขจัดภัยวัณโรค" 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โครงการ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ชุมชนหน้า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บ้าน น่ามอง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โครงการหนังสือรุ่นพี่ให้รุ่นน้อง</a:t>
            </a:r>
          </a:p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โครงการพัฒนาการใช้ทักษะการใช้ </a:t>
            </a:r>
            <a:r>
              <a:rPr lang="en-US" dirty="0">
                <a:latin typeface="TH SarabunPSK" pitchFamily="34" charset="-34"/>
                <a:cs typeface="TH SarabunPSK" pitchFamily="34" charset="-34"/>
              </a:rPr>
              <a:t>Microsoft Office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โครงการ</a:t>
            </a:r>
            <a:r>
              <a:rPr lang="th-TH" dirty="0">
                <a:latin typeface="TH SarabunPSK" pitchFamily="34" charset="-34"/>
                <a:cs typeface="TH SarabunPSK" pitchFamily="34" charset="-34"/>
              </a:rPr>
              <a:t>พัฒนาและเสริมสร้างสมรรถภาพด้าน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ร่างกายกำลังแรงงาน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442" y="203373"/>
            <a:ext cx="2276878" cy="170765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717032"/>
            <a:ext cx="2177748" cy="14458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49080"/>
            <a:ext cx="3246575" cy="2232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3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93558" y="234885"/>
            <a:ext cx="7956884" cy="1754326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หลักการและเหตุผล (ความเป็นมาและความสำคัญของโครงการ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algn="r"/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Reason  </a:t>
            </a:r>
            <a:r>
              <a:rPr lang="en-US" sz="3600" b="1" dirty="0">
                <a:latin typeface="TH SarabunPSK" pitchFamily="34" charset="-34"/>
                <a:cs typeface="TH SarabunPSK" pitchFamily="34" charset="-34"/>
              </a:rPr>
              <a:t>for Project Determination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4221" y="2276872"/>
            <a:ext cx="7704856" cy="3293209"/>
          </a:xfrm>
          <a:prstGeom prst="rect">
            <a:avLst/>
          </a:prstGeom>
          <a:noFill/>
          <a:ln w="50800">
            <a:solidFill>
              <a:srgbClr val="7030A0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th-TH" sz="3200" b="1" i="1" dirty="0" smtClean="0">
                <a:latin typeface="TH SarabunPSK" pitchFamily="34" charset="-34"/>
                <a:cs typeface="TH SarabunPSK" pitchFamily="34" charset="-34"/>
              </a:rPr>
              <a:t>ที่มาที่ไปทำให้ต้องทำโครงการ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3200" b="1" i="1" dirty="0" smtClean="0">
                <a:latin typeface="TH SarabunPSK" pitchFamily="34" charset="-34"/>
                <a:cs typeface="TH SarabunPSK" pitchFamily="34" charset="-34"/>
              </a:rPr>
              <a:t>อธิบาย ต้นเหตุ 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3200" b="1" i="1" dirty="0" smtClean="0">
                <a:latin typeface="TH SarabunPSK" pitchFamily="34" charset="-34"/>
                <a:cs typeface="TH SarabunPSK" pitchFamily="34" charset="-34"/>
              </a:rPr>
              <a:t>อธิบาย บริบท 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สภาพที่เกิดขึ้นก่อให้เกิดความเสียหาย เดือนร้อน 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สภาพปัญหาหรือความเสียหายที่ได้รับผลกระทบ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เหตุผลความจำเป็นที่ต้องดำเนินการ </a:t>
            </a:r>
          </a:p>
          <a:p>
            <a:pPr marL="1371600" lvl="2" indent="-457200">
              <a:buFont typeface="Arial" pitchFamily="34" charset="0"/>
              <a:buChar char="•"/>
            </a:pPr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เหตุผลที่ต้องทำ เกี่ยวข้องอย่างไร</a:t>
            </a:r>
            <a:endParaRPr lang="en-US" sz="2800" b="1" i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420888"/>
            <a:ext cx="2101205" cy="1260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88646" y="4576026"/>
            <a:ext cx="2529358" cy="16750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1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8334" y="4156045"/>
            <a:ext cx="8711150" cy="258532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dirty="0" smtClean="0"/>
              <a:t>วัตถุประสงค์</a:t>
            </a:r>
          </a:p>
          <a:p>
            <a:r>
              <a:rPr lang="th-TH" dirty="0" smtClean="0"/>
              <a:t>      เพื่อสนับสนุนและส่งเสริมการพัฒนาโปรแกรมคอมพิวเตอร์ในระดับนักเรียน นิสิต นักศึกษา</a:t>
            </a:r>
          </a:p>
          <a:p>
            <a:r>
              <a:rPr lang="th-TH" dirty="0" smtClean="0"/>
              <a:t>      เพื่อพัฒนาทักษะความคิดริเริ่มในการเขียนโปรแกรมอันจะเป็นรากฐานที่สำคัญยิ่งต่อการพัฒนาอุตสาหกรรมด้านซอฟต์แวร์ในอนาคต</a:t>
            </a:r>
          </a:p>
          <a:p>
            <a:endParaRPr lang="th-TH" dirty="0" smtClean="0"/>
          </a:p>
          <a:p>
            <a:r>
              <a:rPr lang="th-TH" dirty="0" smtClean="0"/>
              <a:t>เป้าหมายของโครงการ</a:t>
            </a:r>
          </a:p>
          <a:p>
            <a:r>
              <a:rPr lang="th-TH" dirty="0" smtClean="0"/>
              <a:t>      สนับสนุนโครงการพัฒนาโปรแกรมคอมพิวเตอร์จากทั่วประเทศ ปีละไม่น้อยกว่า 400 โครงการ มีนักเรียน นิสิต นักศึกษาเข้าร่วมในโครงการรวมทั้งสิ้นไม่น้อยกว่า 1,000 คน</a:t>
            </a:r>
          </a:p>
          <a:p>
            <a:r>
              <a:rPr lang="th-TH" dirty="0" smtClean="0"/>
              <a:t>       สร้างโอกาสและสนับสนุนนักพัฒนาโปรแกรมที่มีความรู้ความสามารถและทักษะที่จะพัฒนาไปสู่นักเขียนโปรแกรมมืออาชีพต่อไป ไม่น้อยกว่าปีละ 3,000 คน</a:t>
            </a:r>
            <a:endParaRPr lang="th-TH" dirty="0"/>
          </a:p>
        </p:txBody>
      </p:sp>
      <p:sp>
        <p:nvSpPr>
          <p:cNvPr id="3" name="Rectangle 2"/>
          <p:cNvSpPr/>
          <p:nvPr/>
        </p:nvSpPr>
        <p:spPr>
          <a:xfrm>
            <a:off x="238334" y="1582921"/>
            <a:ext cx="3529880" cy="2062103"/>
          </a:xfrm>
          <a:prstGeom prst="rect">
            <a:avLst/>
          </a:prstGeom>
          <a:ln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วัตถุประสงค์  หมายถึง 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ทำแล้วต้องการอะไร เกิด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อะไรขึ้น เพื่อแก้ปัญหาหรือสนองความต้องการที่ได้ระบุไว้ 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73428" y="1634024"/>
            <a:ext cx="5076056" cy="1938992"/>
          </a:xfrm>
          <a:prstGeom prst="rect">
            <a:avLst/>
          </a:prstGeom>
          <a:ln w="28575">
            <a:solidFill>
              <a:srgbClr val="7030A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เป้าหมายของโครงการ  หมายถึง 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ผลสำเร็จที่อยากทำให้	เกิดขึ้นในจากโครงการ  เป็น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ทิศทางที่ต้องไปให้ถึง  </a:t>
            </a:r>
            <a:endParaRPr lang="th-TH" sz="24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“การเขียน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เป้าหมายต้องชัดเจน  สามารถระบุผล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ที่จะเกิดขึ้น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หลังโครงการจำนวนเท่าไร 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กลุ่มเป้าหมายเป็นใคร”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8334" y="188640"/>
            <a:ext cx="8711150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วัตถุประสงค์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และเป้าหมายของโครงการ  เป็นการบอกจุดหมายในการทำโครงการ  และผลที่จะเกิดขึ้นจากการทำ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โครงการ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47864" y="3675103"/>
            <a:ext cx="2811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/>
              <a:t>ต้องการทำสิ่งใดให้สำเร็จ ให้เป็นผล เมื่อใด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450" y="2780928"/>
            <a:ext cx="1021914" cy="8941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35" y="465603"/>
            <a:ext cx="915785" cy="800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656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28600" y="1628800"/>
            <a:ext cx="86868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ผลผลิต (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Outputs)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สิ่งที่ได้รับอะไร จากการดำเนินงาน (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What ?)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คือ สินค้า/บริการ ที่ได้จากการทำงาน</a:t>
            </a:r>
            <a:b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ผลลัพธ์ (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Outcomes)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ทำไม จึงต้องดำเนินการให้ได้ผลผลิตนั้น (</a:t>
            </a:r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Why ?)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คือ ประโยชน์ที่ได้จากการทำงาน</a:t>
            </a:r>
            <a:endParaRPr lang="en-US" sz="2400" b="1" dirty="0" smtClean="0">
              <a:solidFill>
                <a:srgbClr val="000000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1066800" y="152400"/>
            <a:ext cx="7848600" cy="579438"/>
          </a:xfrm>
          <a:prstGeom prst="rect">
            <a:avLst/>
          </a:prstGeom>
          <a:solidFill>
            <a:srgbClr val="FF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Fah kwang" pitchFamily="2" charset="-34"/>
                <a:cs typeface="TH Fah kwang" pitchFamily="2" charset="-34"/>
              </a:rPr>
              <a:t>วิธีการชี้วัดความสำเร็จของโครงการเชิงกลยุทธ์ </a:t>
            </a:r>
            <a:endParaRPr lang="en-US" sz="3200" b="1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588963" y="985838"/>
            <a:ext cx="8097837" cy="53816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800" b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ผลสัมฤทธิ์ (</a:t>
            </a:r>
            <a:r>
              <a:rPr lang="en-US" sz="2800" b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Results) = </a:t>
            </a:r>
            <a:r>
              <a:rPr lang="th-TH" sz="2800" b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ผลผลิต (</a:t>
            </a:r>
            <a:r>
              <a:rPr lang="en-US" sz="2800" b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Outputs) + </a:t>
            </a:r>
            <a:r>
              <a:rPr lang="th-TH" sz="2800" b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ผลลัพธ์ (</a:t>
            </a:r>
            <a:r>
              <a:rPr lang="en-US" sz="2800" b="1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Outcomes)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467544" y="3144450"/>
            <a:ext cx="3799656" cy="12926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ตัวอย่างตัวชี้วัดผลผลิต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:	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  <a:tabLst>
                <a:tab pos="1743075" algn="l"/>
              </a:tabLst>
            </a:pP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จำนวนแรงงานผู้ผ่านการอบรม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  <a:tabLst>
                <a:tab pos="1743075" algn="l"/>
              </a:tabLst>
            </a:pP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จำนวนผู้ผ่านการทดสอบมาตรฐานฯ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228600" y="4657779"/>
            <a:ext cx="8686800" cy="172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800" b="1" u="sng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ตัวชี้วัด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แบ่งออกเป็น 2 ประเภท คือ</a:t>
            </a:r>
            <a:b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ตัวชี้วัดเชิงปริมาณ (รูปธรรม) เช่น จำนวนคน น้ำหนัก งบประมาณ</a:t>
            </a:r>
            <a:b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ตัวชี้วัดเชิงคุณภาพ (นามธรรม) </a:t>
            </a: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เขียนเป็นตัวเลขในเชิงเลข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สมมุติ เช่น คุณภาพชีวิต ความพึง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   พอใจ การเปลี่ยนแปลงพฤติกรรม อยู่ในระดับ 2 </a:t>
            </a: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4716016" y="3144450"/>
            <a:ext cx="4199384" cy="12926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0" bIns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1743075" algn="l"/>
              </a:tabLst>
            </a:pP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ตัวอย่างตัวชี้วัดผลลัพธ์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: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  <a:tabLst>
                <a:tab pos="1743075" algn="l"/>
              </a:tabLst>
            </a:pP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จำนวนแรงงานที่มีงานทำ/รายได้ เพิ่มขึ้น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Char char=""/>
              <a:tabLst>
                <a:tab pos="1743075" algn="l"/>
              </a:tabLst>
            </a:pP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จำนวนแรงงานที่มีผลิตภาพสูงขึ้น</a:t>
            </a:r>
            <a:endParaRPr lang="en-US" sz="280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E9A3-CEC2-493F-BC96-01FCC6B7CB41}" type="slidenum">
              <a:rPr lang="en-US" smtClean="0">
                <a:solidFill>
                  <a:srgbClr val="000000"/>
                </a:solidFill>
              </a:rPr>
              <a:pPr/>
              <a:t>19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02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611560" y="2112787"/>
            <a:ext cx="83820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Scale          :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วัดตามมาตรวัด เช่น ระดับ 1 ระดับ 2 .....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Mile Stone :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การนับระดับความสำเร็จ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 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เช่น ระดับความสำเร็จของ</a:t>
            </a:r>
            <a:endParaRPr lang="en-US" sz="32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ขั้นตอนของโครงการ หรือระยะเวลาช่วงที่ 1 ช่วงที่ 2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ขั้นตอน(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Process)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ที่สำเร็จ  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: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คำนวณเวลาที่เหมาะสมกับความน่าจะเป็น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ที่จะสำเร็จ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กับการควบคุม เป็นสัดส่วนของขั้นตอนต่อ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ช่วงเวลา เช่น 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ร้อยละ 80 ของโปรแกรมคำสั่ง </a:t>
            </a:r>
          </a:p>
        </p:txBody>
      </p:sp>
      <p:sp>
        <p:nvSpPr>
          <p:cNvPr id="2" name="Rectangle 1"/>
          <p:cNvSpPr/>
          <p:nvPr/>
        </p:nvSpPr>
        <p:spPr>
          <a:xfrm>
            <a:off x="1907704" y="640160"/>
            <a:ext cx="5241221" cy="70788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การวัดผลตัวชี้วัดเชิง</a:t>
            </a:r>
            <a:r>
              <a:rPr lang="th-TH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คุณภาพ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48925" y="354825"/>
            <a:ext cx="1990914" cy="187887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67879"/>
            <a:ext cx="1271714" cy="1692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E9A3-CEC2-493F-BC96-01FCC6B7CB41}" type="slidenum">
              <a:rPr lang="en-US" smtClean="0">
                <a:solidFill>
                  <a:srgbClr val="000000"/>
                </a:solidFill>
              </a:rPr>
              <a:pPr/>
              <a:t>20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61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400050" y="58847"/>
            <a:ext cx="8343900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8.1  ผลผลิต (</a:t>
            </a:r>
            <a:r>
              <a:rPr lang="en-US" altLang="zh-CN" sz="2400" b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output</a:t>
            </a:r>
            <a:r>
              <a:rPr lang="th-TH" altLang="zh-CN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หมายถึง  ผลที่ได้รับหลังจากการที่ได้ทำกิจกรรมต่าง ๆ ของโครงการเสร็จสิ้นแล้ว โดยการกำหนดตัวชี้วัดผลผลิตต้องสามารถแสดงค่าออกมาเป็นตัวเลขในลักษณะของจำนวน (</a:t>
            </a: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Number)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ร้อยละ (</a:t>
            </a: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Percentage)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อัตราส่วน (</a:t>
            </a: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Ratio)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สัดส่วน (</a:t>
            </a: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Proportion)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อัตรา (</a:t>
            </a: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Rate)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หรือค่าเฉลี่ย (</a:t>
            </a: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Average/Mean)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ทั้งนี้ ตัวชี้วัดต้องมีความชัดเจน สามารถวัดผลและจัดเก็บข้อมูลเพื่อการรายงานผลได้</a:t>
            </a:r>
            <a:endParaRPr lang="en-US" altLang="zh-CN" sz="2400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2400" b="1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8.2  ผลลัพธ์ (</a:t>
            </a:r>
            <a:r>
              <a:rPr lang="en-US" altLang="zh-CN" sz="2400" b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outcome</a:t>
            </a:r>
            <a:r>
              <a:rPr lang="th-TH" altLang="zh-CN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หมายถึง  ผลสำเร็จของวัตถุประสงค์ในระดับโครงการ ซึ่งเป็นผลที่ต่อเนื่องมาภายหลังจากการนำผลผลิตไปใช้ หรือผลแห่งการเปลี่ยนแปลงที่เกิดขึ้นจากผลผลิต (ประโยชน์ทางตรงที่เกิดขึ้น </a:t>
            </a:r>
            <a:endParaRPr lang="en-US" altLang="zh-CN" sz="2400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2400" b="1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zh-CN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8.3  ผลกระทบที่เกิดขึ้น (</a:t>
            </a:r>
            <a:r>
              <a:rPr lang="en-US" altLang="zh-CN" sz="2400" b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impact</a:t>
            </a:r>
            <a:r>
              <a:rPr lang="th-TH" altLang="zh-CN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หมายถึง สิ่งที่ได้จากการที่ผลลัพธ์เกิดขึ้นแล้ว (ประโยชน์ทางอ้อม) </a:t>
            </a:r>
            <a:endParaRPr lang="en-US" altLang="zh-CN" sz="2400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2400" i="1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	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ตัวอย่างเช่น การฝึกอบรมผู้ประกอบการรายใหม่จำนวน 20 ราย (คือผลผลิตของโครงการอบรมผู้ประกอบการใหม่) </a:t>
            </a:r>
            <a:endParaRPr lang="en-US" altLang="zh-CN" sz="2400" i="1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	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ส่งผลให้เกิดการจัดตั้งธุรกิจใหม่จำนวน 20 ธุรกิจ (คือผลลัพธ์ซึ่งเป็นผลต่อเนื่องมาจากผลผลิตอีกต่อหนึ่ง) </a:t>
            </a:r>
            <a:endParaRPr lang="en-US" altLang="zh-CN" sz="2400" i="1" dirty="0" smtClean="0">
              <a:solidFill>
                <a:srgbClr val="000000"/>
              </a:solidFill>
              <a:latin typeface="TH SarabunPSK" pitchFamily="34" charset="-34"/>
              <a:ea typeface="SimSun" pitchFamily="2" charset="-122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i="1" dirty="0" smtClean="0">
                <a:solidFill>
                  <a:srgbClr val="000000"/>
                </a:solidFill>
                <a:latin typeface="TH SarabunPSK" pitchFamily="34" charset="-34"/>
                <a:ea typeface="SimSun" pitchFamily="2" charset="-122"/>
                <a:cs typeface="TH SarabunPSK" pitchFamily="34" charset="-34"/>
              </a:rPr>
              <a:t>	</a:t>
            </a:r>
            <a:r>
              <a:rPr lang="th-TH" altLang="zh-CN" sz="2400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และธุรกิจใหม่ดังกล่าวที่เกิดขึ้นส่งผลให้เกิดความสมดุลย์และยั่งยืนทั้งมิติของเศรษฐกิจ สังคม และสิ่งแวดล้อม จึงทำให้ประชาชนในชุมชนนั้นมีความเป็นอยู่อย่างมีมีความสุขและยั่งยืนต่อไปในอนาคต (คือผลกระทบซึ่งเป็นผลต่อเนื่องมาจากผลลัพธ์)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53" name="Ink 5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6554788" y="4106863"/>
              <a:ext cx="1847850" cy="117475"/>
            </p14:xfrm>
          </p:contentPart>
        </mc:Choice>
        <mc:Fallback xmlns="">
          <p:pic>
            <p:nvPicPr>
              <p:cNvPr id="2053" name="Ink 5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525988" y="3992981"/>
                <a:ext cx="1905449" cy="34559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054" name="Ink 6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5357813" y="4919663"/>
              <a:ext cx="1731962" cy="46037"/>
            </p14:xfrm>
          </p:contentPart>
        </mc:Choice>
        <mc:Fallback xmlns="">
          <p:pic>
            <p:nvPicPr>
              <p:cNvPr id="2054" name="Ink 6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29013" y="4805649"/>
                <a:ext cx="1789202" cy="27442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055" name="Ink 7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544513" y="6340475"/>
              <a:ext cx="3643312" cy="71438"/>
            </p14:xfrm>
          </p:contentPart>
        </mc:Choice>
        <mc:Fallback xmlns="">
          <p:pic>
            <p:nvPicPr>
              <p:cNvPr id="2055" name="Ink 7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16072" y="6226102"/>
                <a:ext cx="3700554" cy="300184"/>
              </a:xfrm>
              <a:prstGeom prst="rect">
                <a:avLst/>
              </a:prstGeom>
            </p:spPr>
          </p:pic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E9A3-CEC2-493F-BC96-01FCC6B7CB41}" type="slidenum">
              <a:rPr lang="en-US" smtClean="0">
                <a:solidFill>
                  <a:srgbClr val="000000"/>
                </a:solidFill>
              </a:rPr>
              <a:pPr/>
              <a:t>21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72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59485" y="404664"/>
            <a:ext cx="7825030" cy="144655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NiramitIT๙ " pitchFamily="2" charset="-34"/>
                <a:cs typeface="TH NiramitIT๙ " pitchFamily="2" charset="-34"/>
              </a:rPr>
              <a:t>วิธีดำเนินการ  </a:t>
            </a:r>
            <a:endParaRPr kumimoji="0" lang="th-TH" sz="32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NiramitIT๙ " pitchFamily="2" charset="-34"/>
              <a:cs typeface="TH NiramitIT๙ " pitchFamily="2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อธิบาย</a:t>
            </a:r>
            <a:r>
              <a:rPr kumimoji="0" lang="th-TH" sz="280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ให้เห็นถึง</a:t>
            </a:r>
            <a:r>
              <a:rPr kumimoji="0" lang="th-TH" sz="280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วิธีการหรือขั้นตอน</a:t>
            </a:r>
            <a:endParaRPr kumimoji="0" lang="en-US" sz="280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kumimoji="0" lang="th-TH" sz="280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ดำเนินการโครงการ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79345" y="2204864"/>
            <a:ext cx="7821225" cy="1055608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lvl="0" algn="r"/>
            <a:r>
              <a:rPr lang="th-TH" sz="2800" dirty="0">
                <a:solidFill>
                  <a:srgbClr val="000000"/>
                </a:solidFill>
                <a:latin typeface="TH NiramitIT๙ " pitchFamily="2" charset="-34"/>
                <a:cs typeface="TH NiramitIT๙ " pitchFamily="2" charset="-34"/>
              </a:rPr>
              <a:t>สถานที่ดำเนินการ </a:t>
            </a:r>
          </a:p>
          <a:p>
            <a:pPr lvl="0" algn="r"/>
            <a:r>
              <a:rPr lang="th-TH" sz="2800" dirty="0">
                <a:solidFill>
                  <a:srgbClr val="000000"/>
                </a:solidFill>
                <a:latin typeface="TH NiramitIT๙ " pitchFamily="2" charset="-34"/>
                <a:cs typeface="TH NiramitIT๙ " pitchFamily="2" charset="-34"/>
              </a:rPr>
              <a:t> </a:t>
            </a: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ระบุสถานที่ดำเนินการโครงการ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79345" y="3429000"/>
            <a:ext cx="7821225" cy="132802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lvl="0" algn="r"/>
            <a:r>
              <a:rPr lang="th-TH" sz="2400" dirty="0">
                <a:solidFill>
                  <a:srgbClr val="000000"/>
                </a:solidFill>
                <a:latin typeface="TH NiramitIT๙ " pitchFamily="2" charset="-34"/>
                <a:cs typeface="TH NiramitIT๙ " pitchFamily="2" charset="-34"/>
              </a:rPr>
              <a:t>ผู้รับผิดชอบโครงการ  </a:t>
            </a:r>
          </a:p>
          <a:p>
            <a:pPr lvl="0" algn="r"/>
            <a:r>
              <a:rPr lang="en-US" sz="2400" dirty="0" smtClean="0">
                <a:solidFill>
                  <a:srgbClr val="000000"/>
                </a:solidFill>
                <a:latin typeface="TH NiramitIT๙ " pitchFamily="2" charset="-34"/>
                <a:cs typeface="TH NiramitIT๙ " pitchFamily="2" charset="-34"/>
              </a:rPr>
              <a:t>    </a:t>
            </a: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ผู้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ที่จะทำหน้าที่จัดตั้งหรือบริหารงานรับผิดชอบในโครงการนั้น </a:t>
            </a:r>
            <a:endParaRPr lang="en-US" sz="240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lvl="0" algn="r"/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ซึ่ง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จำแนกเป็นบุคคล  คณะบุคคล  หรือหน่วยงานผู้รับผิดชอบในโครงการ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79345" y="5013333"/>
            <a:ext cx="7821225" cy="1532334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lvl="0" algn="r"/>
            <a:r>
              <a:rPr lang="th-TH" sz="2800" dirty="0">
                <a:solidFill>
                  <a:schemeClr val="bg1"/>
                </a:solidFill>
                <a:latin typeface="TH NiramitIT๙ " pitchFamily="2" charset="-34"/>
                <a:cs typeface="TH NiramitIT๙ " pitchFamily="2" charset="-34"/>
              </a:rPr>
              <a:t>งบประมาณ  </a:t>
            </a:r>
          </a:p>
          <a:p>
            <a:pPr lvl="0" algn="r"/>
            <a:r>
              <a:rPr lang="en-US" sz="28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      </a:t>
            </a:r>
            <a:r>
              <a:rPr lang="th-TH" sz="28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ระบุ</a:t>
            </a:r>
            <a:r>
              <a:rPr lang="th-TH" sz="28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งบประมาณที่ใช้ แยกรายละเอียดของค่าใช้จ่าย  </a:t>
            </a:r>
            <a:r>
              <a:rPr lang="en-US" sz="28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lvl="0" algn="r"/>
            <a:r>
              <a:rPr lang="th-TH" sz="28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28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แหล่งงบประมาณ</a:t>
            </a:r>
          </a:p>
        </p:txBody>
      </p:sp>
      <p:pic>
        <p:nvPicPr>
          <p:cNvPr id="7170" name="Picture 2" descr="ผลการค้นหารูปภาพสำหรับ context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9345" y="3399834"/>
            <a:ext cx="1152128" cy="11518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88961"/>
            <a:ext cx="3672408" cy="10715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03" y="5157192"/>
            <a:ext cx="1785281" cy="11623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03" y="5090923"/>
            <a:ext cx="1836204" cy="13771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49" y="446764"/>
            <a:ext cx="2232248" cy="14854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54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1540" y="1030547"/>
            <a:ext cx="82809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ทำได้สำเร็จตามวัตถุประสงค์และเป้าหมาย เราจะได้ประโยชน์อะไร หรือเอาไปทำอะไร จากการกระทำในครั้งนี้</a:t>
            </a:r>
          </a:p>
          <a:p>
            <a:pPr marL="571500" indent="-571500">
              <a:buFont typeface="Courier New" pitchFamily="49" charset="0"/>
              <a:buChar char="o"/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ผลต่อผู้เป็นเจ้าของงาน</a:t>
            </a:r>
          </a:p>
          <a:p>
            <a:pPr marL="571500" indent="-571500">
              <a:buFont typeface="Courier New" pitchFamily="49" charset="0"/>
              <a:buChar char="o"/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ผลต่อผู้ร่วมชะตากรรม (ผู้ประกอบการ/แรงงาน)</a:t>
            </a:r>
          </a:p>
          <a:p>
            <a:pPr marL="571500" indent="-571500">
              <a:buFont typeface="Courier New" pitchFamily="49" charset="0"/>
              <a:buChar char="o"/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ต่อองค์กร หรือหน่วยงาน</a:t>
            </a:r>
          </a:p>
          <a:p>
            <a:pPr marL="571500" indent="-571500">
              <a:buFont typeface="Courier New" pitchFamily="49" charset="0"/>
              <a:buChar char="o"/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ต่อประเทศชาติ ประชาชน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7544" y="4145012"/>
            <a:ext cx="8136903" cy="2308324"/>
          </a:xfrm>
          <a:prstGeom prst="rect">
            <a:avLst/>
          </a:prstGeom>
          <a:ln w="25400">
            <a:solidFill>
              <a:srgbClr val="FF00FF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โครงการพัฒนา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ระบบออนไลน์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Co-Op Online System)</a:t>
            </a:r>
            <a:endParaRPr lang="th-TH" sz="24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ผล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ที่คาดว่าจะได้รับ</a:t>
            </a:r>
          </a:p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 ลด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ขั้นตอน ลดระยะเวลา ในการ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ดำเนินงานของเจ้าหน้าที่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2. ผู้บริหารสามารถ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ตรวจสอบ ติดตามผลการ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ดำเนินงานได้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อย่างสะดวก รวดเร็ว</a:t>
            </a:r>
          </a:p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3. ผู้บริหารสามารถ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เรียกดูรายงานภาพรวมของการบริหาร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จัดการครอบคลุม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ทั่วประเทศ</a:t>
            </a:r>
          </a:p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4. ได้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ระบบฐานข้อมูลกลางและระบบสารสนเทศด้านการ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จัดของ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ประเทศไทย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188640"/>
            <a:ext cx="842493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th-TH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ผลที่ได้รับจากโครงการ</a:t>
            </a:r>
            <a:endParaRPr lang="en-US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36094" y="2132856"/>
            <a:ext cx="2188988" cy="1752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283984"/>
            <a:ext cx="1434157" cy="10151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5E9A3-CEC2-493F-BC96-01FCC6B7CB41}" type="slidenum">
              <a:rPr lang="en-US" smtClean="0">
                <a:solidFill>
                  <a:srgbClr val="000000"/>
                </a:solidFill>
              </a:rPr>
              <a:pPr/>
              <a:t>23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75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258982"/>
              </p:ext>
            </p:extLst>
          </p:nvPr>
        </p:nvGraphicFramePr>
        <p:xfrm>
          <a:off x="107505" y="1052736"/>
          <a:ext cx="8856983" cy="4926320"/>
        </p:xfrm>
        <a:graphic>
          <a:graphicData uri="http://schemas.openxmlformats.org/drawingml/2006/table">
            <a:tbl>
              <a:tblPr firstRow="1" firstCol="1" bandRow="1"/>
              <a:tblGrid>
                <a:gridCol w="470282"/>
                <a:gridCol w="3045724"/>
                <a:gridCol w="948489"/>
                <a:gridCol w="725797"/>
                <a:gridCol w="837143"/>
                <a:gridCol w="719944"/>
                <a:gridCol w="1186885"/>
                <a:gridCol w="922719"/>
              </a:tblGrid>
              <a:tr h="36004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ที่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กิจกรรม/รายการ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เงินงบประมาณ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เงินนอก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งบประมาณ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รวม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72008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ตอบแทน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ใช้สอย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วัสดุ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รวม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84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u="sng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กิจกรรมที่ </a:t>
                      </a:r>
                      <a:r>
                        <a:rPr lang="en-US" sz="2400" u="sng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742950" lvl="1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ขั้นวางแผน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742950" lvl="1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ขั้นดำเนินการ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742950" lvl="1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ขั้นประเมินและตรวจสอบ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742950" lvl="1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ขั้นปรับปรุง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 u="sng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กิจกรรมที่ </a:t>
                      </a:r>
                      <a:r>
                        <a:rPr lang="en-US" sz="2400" u="sng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742950" lvl="1" indent="-2857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……….............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r>
                        <a:rPr lang="en-US" sz="24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en-US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…………………..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รวม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  <a:tab pos="914400" algn="l"/>
                        </a:tabLst>
                      </a:pPr>
                      <a:r>
                        <a:rPr lang="en-US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95536" y="340879"/>
            <a:ext cx="784887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914400" algn="l"/>
              </a:tabLst>
            </a:pP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รายละเอียดการใช้งบประมาณ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536" y="6235694"/>
            <a:ext cx="27558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  <a:tab pos="914400" algn="l"/>
              </a:tabLst>
            </a:pPr>
            <a:r>
              <a:rPr lang="th-TH" sz="24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	(สามารถถัวจ่ายได้ทุกรายการ)</a:t>
            </a:r>
            <a:endParaRPr lang="th-TH" sz="2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126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ผลการค้นหารูปภาพสำหรับ อบรมแรงงาน การ์ตูน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53" y="980728"/>
            <a:ext cx="8941451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3728" y="1844824"/>
            <a:ext cx="49685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 smtClean="0">
                <a:ln w="18000">
                  <a:solidFill>
                    <a:schemeClr val="tx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แผนพัฒนากำลังคนรายจังหวัด</a:t>
            </a:r>
            <a:endParaRPr lang="en-US" sz="5400" b="1" dirty="0">
              <a:ln w="18000">
                <a:solidFill>
                  <a:schemeClr val="tx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1026" name="Picture 2" descr="ผลการค้นหารูปภาพสำหรับ อบรมแรงงาน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116632"/>
            <a:ext cx="514350" cy="55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234978"/>
            <a:ext cx="2009775" cy="227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701309"/>
            <a:ext cx="998694" cy="976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88" y="4941168"/>
            <a:ext cx="936104" cy="1250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039" y="3412620"/>
            <a:ext cx="1052706" cy="113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90020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341452"/>
              </p:ext>
            </p:extLst>
          </p:nvPr>
        </p:nvGraphicFramePr>
        <p:xfrm>
          <a:off x="179512" y="240498"/>
          <a:ext cx="8784976" cy="6377003"/>
        </p:xfrm>
        <a:graphic>
          <a:graphicData uri="http://schemas.openxmlformats.org/drawingml/2006/table">
            <a:tbl>
              <a:tblPr firstRow="1" firstCol="1" bandRow="1"/>
              <a:tblGrid>
                <a:gridCol w="989556"/>
                <a:gridCol w="594954"/>
                <a:gridCol w="1952669"/>
                <a:gridCol w="1952669"/>
                <a:gridCol w="320359"/>
                <a:gridCol w="320359"/>
                <a:gridCol w="320359"/>
                <a:gridCol w="320359"/>
                <a:gridCol w="411892"/>
                <a:gridCol w="411892"/>
                <a:gridCol w="1189908"/>
              </a:tblGrid>
              <a:tr h="353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ตำแหน่งงาน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วุฒิการศึกษา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ประเภทแรงงาน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กิจกรรม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 u="sng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เป้าหมาย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รวม 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 ปี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หน่วยงานเจ้าภาพ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5471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57250" algn="l"/>
                        </a:tabLs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</a:t>
                      </a: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พนักงานประกอบตัวถังรถยนต์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 Unicode MS"/>
                          <a:cs typeface="TH SarabunPSK" pitchFamily="34" charset="-34"/>
                        </a:rPr>
                        <a:t>ม.3/ปวช./ปวส. ประสบการณ์ 2 ปี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แรงงานเดิมที่อยู่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ในระบบ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"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ฝึกยกระดับฝีมือแรงงาน/ทดสอบฝีมือแรงงาน 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หลักสูตรความปลอดภัยในการทำงาน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การฝึกอบรมในขณะปฏิบัติงาน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 On the Job Training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4. การกำกับดูแล และสนับสนุนให้แรงงานได้รับความรู้ และการคุ้มครองตามกฎหมายคุ้มครองแรงงาน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5. หลักสูตร การตกแต่งตัวรถใหม่ให้ได้มาตรฐาน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16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16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16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16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16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80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ศพจ.อุตรดิตถ์,สถาบันอาชีวศึกษา, มหาวิทยาลัยราชภัฏ,หอการค้า, สภาอุตสาหกรรม,สำนักงานแรงงานจังหวัด,สำนักงานจัดหางานจังหวัด,สำนักงานสวัสดิการและคุ้มครองแรงงานฯ,สำนักงานอุตสาหกรรมจังหวัด,ผู้ประกอบการ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80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แรงงานใหม่ที่จะพัฒนาเพื่อเข้าสู่ระบบ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หลักสูตรประกาศนียบัตรวิชาชีพ (ปวช.ปวส.) 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โครงการเปิดโลกอาชีพสู่อาเซียน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</a:t>
                      </a: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หลักสูตร 9 พฤติกรรม 9 ความสำเร็จ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7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7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7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7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6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34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92405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 Unicode MS"/>
                          <a:cs typeface="TH SarabunPSK" pitchFamily="34" charset="-34"/>
                        </a:rPr>
                        <a:t>2. พนักงานซ่อมบำรุงยานยนต์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 Unicode MS"/>
                          <a:cs typeface="TH SarabunPSK" pitchFamily="34" charset="-34"/>
                        </a:rPr>
                        <a:t>ม.3/ปวช./ปวส.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แรงงานเดิมที่อยู่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ในระบบ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"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ฝึกยกระดับฝีมือแรงงาน/ทดสอบฝีมือแรงงาน 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หลักสูตรความปลอดภัยในการทำงาน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การฝึกอบรมในขณะปฏิบัติงาน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 On the Job Training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4. การกำกับดูแล และสนับสนุนให้แรงงานได้รับความรู้ และการคุ้มครองตามกฎหมายคุ้มครองแรงงาน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5. หลักสูตร เกี่ยวกับการทำงานของอะไหล่เครื่องยนต์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51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51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51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51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53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257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ศพจ.อุตรดิตถ์,สถาบันอาชีวศึกษา, มหาวิทยาลัยราชภัฏ,หอการค้า, สภาอุตสาหกรรม,สำนักงานแรงงานจังหวัด,สำนักงานจัดหางานจังหวัด,สำนักงานสวัสดิการและคุ้มครองแรงงานฯ,สำนักงานอุตสาหกรรมจังหวัด,ผู้ประกอบการ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80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แรงงานใหม่ที่จะพัฒนาเพื่อเข้าสู่ระบบ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</a:t>
                      </a:r>
                      <a:r>
                        <a:rPr lang="th-TH" sz="105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หลักสูตรประกาศนียบัตรวิชาชีพ (ปวช.ปวส.)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โครงการเปิดโลกอาชีพสู่อาเซียน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หลักสูตร 9 พฤติกรรม 9 ความสำเร็จ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102</a:t>
                      </a: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38538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 Unicode MS"/>
                          <a:cs typeface="TH SarabunPSK" pitchFamily="34" charset="-34"/>
                        </a:rPr>
                        <a:t>3. ช่างเชื่อมโลหะ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 Unicode MS"/>
                          <a:cs typeface="TH SarabunPSK" pitchFamily="34" charset="-34"/>
                        </a:rPr>
                        <a:t>ม.3/ปวช./ปวส.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แรงงานเดิมที่อยู่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ในระบบ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"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ฝึกยกระดับฝีมือแรงงาน/ทดสอบฝีมือแรงงาน 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หลักสูตรความปลอดภัยในการทำงาน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การฝึกอบรมในขณะปฏิบัติงาน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 On the Job Training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4. การกำกับดูแล และสนับสนุนให้แรงงานได้รับความรู้ และการคุ้มครองตามกฎหมายคุ้มครองแรงงาน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19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19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19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19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21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97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ศพจ.อุตรดิตถ์,สถาบันอาชีวศึกษา, มหาวิทยาลัยราชภัฏ,หอการค้า, สภาอุตสาหกรรม,สำนักงานแรงงานจังหวัด,สำนักงานจัดหางานจังหวัด,สำนักงานสวัสดิการและคุ้มครองแรงงานฯ,สำนักงานอุตสาหกรรมจังหวัด,ผู้ประกอบการ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80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แรงงานใหม่ที่จะพัฒนาเพื่อเข้าสู่ระบบ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หลักสูตรประกาศนียบัตรวิชาชีพ (ปวช.ปวส.) 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โครงการเปิดโลกอาชีพสู่อาเซียน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</a:t>
                      </a: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หลักสูตร 9 พฤติกรรม 9 ความสำเร็จ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8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8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8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8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8</a:t>
                      </a:r>
                      <a:endParaRPr lang="en-US" sz="105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40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42167" marR="421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742192"/>
              </p:ext>
            </p:extLst>
          </p:nvPr>
        </p:nvGraphicFramePr>
        <p:xfrm>
          <a:off x="318356" y="2780928"/>
          <a:ext cx="8507287" cy="3785616"/>
        </p:xfrm>
        <a:graphic>
          <a:graphicData uri="http://schemas.openxmlformats.org/drawingml/2006/table">
            <a:tbl>
              <a:tblPr firstRow="1" firstCol="1" bandRow="1">
                <a:tableStyleId>{775DCB02-9BB8-47FD-8907-85C794F793BA}</a:tableStyleId>
              </a:tblPr>
              <a:tblGrid>
                <a:gridCol w="1112177"/>
                <a:gridCol w="674221"/>
                <a:gridCol w="882250"/>
                <a:gridCol w="2126390"/>
                <a:gridCol w="414905"/>
                <a:gridCol w="414905"/>
                <a:gridCol w="363042"/>
                <a:gridCol w="363042"/>
                <a:gridCol w="363042"/>
                <a:gridCol w="451210"/>
                <a:gridCol w="1342103"/>
              </a:tblGrid>
              <a:tr h="14773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57250" algn="l"/>
                        </a:tabLst>
                      </a:pPr>
                      <a:r>
                        <a:rPr lang="en-US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พนักงานแม่บ้าน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17" marR="60217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ม.3 ขึ้นไป/ประสบการณ์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17" marR="60217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แรงงานเดิมที่อยู่</a:t>
                      </a:r>
                      <a:endParaRPr lang="en-US" sz="1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ในระบบ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17" marR="60217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"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ฝึกอบรมหลักสูตรการพัฒนาทัศนคติที่ดีในการทำงาน</a:t>
                      </a:r>
                      <a:endParaRPr lang="en-US" sz="1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การฝึกอบรมในขณะปฏิบัติงาน</a:t>
                      </a:r>
                      <a:r>
                        <a:rPr lang="en-US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On the Job Training</a:t>
                      </a:r>
                    </a:p>
                    <a:p>
                      <a:pPr marL="6985"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ฝึกยกระดับฝีมือแรงงาน/ทดสอบมาตรฐานฝีมือแรงงาน ผู้ช่วยงานแม่บ้าน ระดับ 1</a:t>
                      </a:r>
                      <a:endParaRPr lang="en-US" sz="1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6985"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</a:t>
                      </a: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การกำกับดูแล และสนับสนุนให้แรงงานได้รับความรู้ และการคุ้มครองตามกฎหมายคุ้มครองแรงงาน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17" marR="60217" marT="0" marB="0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59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17" marR="60217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59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17" marR="60217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59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17" marR="60217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59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17" marR="60217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60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17" marR="60217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296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17" marR="60217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spc="-3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ศพจ.อุตรดิตถ์,สถาบันอาชีวศึกษา, มหาวิทยาลัยราชภัฏ,หอการค้า, สภาอุตสาหกรรม,สำนักงานแรงงานจังหวัด,</a:t>
                      </a:r>
                      <a:r>
                        <a:rPr lang="th-TH" sz="1800" spc="-3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สำนักงาน,ผู้ประกอบการ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17" marR="60217" marT="0" marB="0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609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2976438"/>
              </p:ext>
            </p:extLst>
          </p:nvPr>
        </p:nvGraphicFramePr>
        <p:xfrm>
          <a:off x="179512" y="692696"/>
          <a:ext cx="8712968" cy="6099048"/>
        </p:xfrm>
        <a:graphic>
          <a:graphicData uri="http://schemas.openxmlformats.org/drawingml/2006/table">
            <a:tbl>
              <a:tblPr firstRow="1" firstCol="1" bandRow="1"/>
              <a:tblGrid>
                <a:gridCol w="2915948"/>
                <a:gridCol w="1173354"/>
                <a:gridCol w="2111447"/>
                <a:gridCol w="1173354"/>
                <a:gridCol w="1338865"/>
              </a:tblGrid>
              <a:tr h="199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กิจกรรม/โครงการ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วัตถุประสงค์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แนวทางการดำเนินงาน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จำนวน/หน่วย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b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หน่วยงานเจ้าภาพ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3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จัดทำมาตรฐานสมรรถนะที่เหมาะสมสำหรับแรงงานในระบบและ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นอกระบบ ได้แก่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                     1. กลุ่มอาหาร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                     2.</a:t>
                      </a: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 กลุ่มผลิตภัณฑ์ยานพาหนะ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                     3. กลุ่มท่องเที่ยว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เพื่อจัดทำมาตรฐานสมรรถนะของแรงงานในระบบและนอกระบบ 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 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จัดทำคำสั่งคณะทำงานฯ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ประชุมคณะทำงานฯ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วิเคราะห์งาน (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Job Analysis)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4. </a:t>
                      </a: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ผู้ประกอบการให้ความเห็นชอบ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5. ผลสรุปการทดลองทดสอบมาตรฐานฝีมือแรงงาน สาขาที่ดำเนินการจัดทำ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6. ขอรับรองมาตรฐานฝีมือแรงงาน 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มาตรฐานฝีมือแรงงานของผู้ประกอบอาชีพ/กลุ่มละ 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 สาขา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ศพจ.อุตรดิตถ์ สถานศึกษา หน่วยงานในสังกัดกระทรวงแรงงาน </a:t>
                      </a:r>
                      <a:r>
                        <a:rPr lang="th-TH" sz="120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 หอการค้าจังหวัด สภาอุตสาหกรรมจังหวัด ผู้ประกอบการ และหน่วยงานอื่นที่เกี่ยวข้อง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3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จัดทำมาตรฐานสมรรถนะวิทยากร และบุคลากรผู้ทำหน้าที่ด้านการฝึกสอน ผ่านกระบวนการเรียนรู้แบบต่างๆ 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(แบบกลุ่ม แบบเรียนรู้ด้วยตนเอง ฯลฯ)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เตรียมความพร้อมวิทยากรและผู้ฝึกสอนที่เหมาะสมแรงงานใน/นอกระบบของแต่ละกลุ่มอาชีพ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ศึกษาแนวทางการจัดทำมาตรฐานสมรรถนะวิทยากร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ประชุมสัมมนาเครือข่ายเพื่อกำหนดคุณสมบัติสมรรถนะวิทยากร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พัฒนาหลักสูตร/ฝึกอบรมวิทยากรต้นแบบ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4. ขยายผลวิทยากรต้นแบบเป็นผู้ฝึกในพื้นที่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5. ประเมินผล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มาตรฐานสมรรถนะวิทยากร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 3 </a:t>
                      </a: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กลุ่ม 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ศพจ.อุตรดิตถ์ สถานศึกษา หน่วยงานในสังกัดกระทรวงแรงงาน </a:t>
                      </a:r>
                      <a:r>
                        <a:rPr lang="th-TH" sz="120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 หอการค้าจังหวัด สภาอุตสาหกรรมจังหวัด ผู้ประกอบการ และหน่วยงานอื่นที่เกี่ยวข้อง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818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การฝึกอบรมผู้ทดสอบ,ผู้ประเมินความรู้ความสามารถ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เพื่อฝึกอบรมผู้ทดสอบและผู้ประเมินความรู้ ความสามารถ ให้แก่กำลังแรงงาน 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การสร้างความร่วมมือระหว่างหน่วยงานที่เกี่ยวข้องทั้งภาครัฐและเอกชน ด้านการฝึกอบรม,ทดสอบและประเมินความรู้ความสามารถ 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คัดกรองผู้มีคุณสมบัติเป็นผู้ทดสอบมาตรฐานฝีมือแรงงาน และผู้ประเมินความรู้ความสามารถ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จำนวนผู้ฝึกสอน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ปีละ 7 - 10 คน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 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ศพจ.อุตรดิตถ์ สถานศึกษา หน่วยงานในสังกัดกระทรวงแรงงาน </a:t>
                      </a:r>
                      <a:r>
                        <a:rPr lang="th-TH" sz="1200" spc="-3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 หอการค้าจังหวัด สภาอุตสาหกรรมจังหวัด ผู้ประกอบการ และหน่วยงานอื่นที่เกี่ยวข้อง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926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4. พัฒนาหลักสูตรฝึกอบรมด้านภาษาและวัฒนธรรมสำหรับแรงงานไทยตามความต้องการของท้องถิ่น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กำหนดแนวทางพัฒนาหลักสูตรด้านภาษาและวัฒนธรรมสำหรับแรงงานใหม่ ให้สอดคล้องกับความต้องการของท้องถิ่นและพื้นที่เป้าหมาย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1. ประชุมหารือหน่วยงานที่เกี่ยวข้องเพื่อหาความต้องการในการฝึกอบรม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2. กำหนดพื้นที่เป้าหมายโครงการ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พัฒนาหลักสูตรการฝึกและหลักสูตรด้านภาษาและวัฒนธรรมสำหรับแรงงานใหม่ ให้สอดคล้องกับความต้องการของท้องถิ่น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4. ฝึกอบรมตามหลักสูตร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5. ประเมินผล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หลักสูตรการฝึก ภาษาต่างประเทศ สำหรับแรงงานใน 3 กลุ่มอุตสาหกรรม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ศพจ.อุตรดิตถ์ สถานศึกษา หน่วยงานในสังกัดกระทรวงแรงงาน </a:t>
                      </a:r>
                      <a:r>
                        <a:rPr lang="th-TH" sz="1200" spc="-3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 หอการค้าจังหวัด สภาอุตสาหกรรมจังหวัด ผู้ประกอบการ และหน่วยงานอื่นที่เกี่ยวข้อง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50892" marR="508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79512" y="52846"/>
            <a:ext cx="8712968" cy="58477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แผนที่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2  ก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ารจัดทำหลักสูตรการฝึกและมาตรฐานสมรรถนะ (แผน 1 – 3 ปี)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291689"/>
              </p:ext>
            </p:extLst>
          </p:nvPr>
        </p:nvGraphicFramePr>
        <p:xfrm>
          <a:off x="662880" y="3140968"/>
          <a:ext cx="8229600" cy="2944368"/>
        </p:xfrm>
        <a:graphic>
          <a:graphicData uri="http://schemas.openxmlformats.org/drawingml/2006/table">
            <a:tbl>
              <a:tblPr firstRow="1" firstCol="1" bandRow="1">
                <a:tableStyleId>{08FB837D-C827-4EFA-A057-4D05807E0F7C}</a:tableStyleId>
              </a:tblPr>
              <a:tblGrid>
                <a:gridCol w="8229600"/>
              </a:tblGrid>
              <a:tr h="241717">
                <a:tc>
                  <a:txBody>
                    <a:bodyPr/>
                    <a:lstStyle/>
                    <a:p>
                      <a:pPr marL="514350" indent="-514350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จัดทำ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มาตรฐานสมรรถนะที่เหมาะสมสำหรับแรงงานในระบบ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และนอกระบบ</a:t>
                      </a:r>
                    </a:p>
                  </a:txBody>
                  <a:tcPr marL="60286" marR="60286" marT="0" marB="0"/>
                </a:tc>
              </a:tr>
              <a:tr h="3697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จัดทำมาตรฐานสมรรถนะวิทยากร และบุคลากรผู้ทำหน้าที่ด้านการฝึกสอน ผ่านกระบวนการเรียนรู้แบบต่างๆ 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86" marR="60286" marT="0" marB="0"/>
                </a:tc>
              </a:tr>
              <a:tr h="1848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การฝึกอบรมผู้ทดสอบ,ผู้ประเมินความรู้ความสามารถ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86" marR="60286" marT="0" marB="0"/>
                </a:tc>
              </a:tr>
              <a:tr h="1848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พัฒนาหลักสูตรฝึกอบรมด้านภาษาและวัฒนธรรมสำหรับแรงงานไทยตามความต้องการของท้องถิ่น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86" marR="6028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347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627269"/>
              </p:ext>
            </p:extLst>
          </p:nvPr>
        </p:nvGraphicFramePr>
        <p:xfrm>
          <a:off x="251520" y="574229"/>
          <a:ext cx="8784975" cy="3546414"/>
        </p:xfrm>
        <a:graphic>
          <a:graphicData uri="http://schemas.openxmlformats.org/drawingml/2006/table">
            <a:tbl>
              <a:tblPr firstRow="1" firstCol="1" bandRow="1"/>
              <a:tblGrid>
                <a:gridCol w="2016224"/>
                <a:gridCol w="2209052"/>
                <a:gridCol w="2471468"/>
                <a:gridCol w="1008112"/>
                <a:gridCol w="1080119"/>
              </a:tblGrid>
              <a:tr h="2596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กิจกรรม/โครงการ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วัตถุประสงค์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แนวทางการดำเนินงาน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จำนวน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/แห่ง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หน่วยงานเจ้าภาพ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05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1. จัดตั้งศูนย์ทดสอบฝีมือแรงงาน/ศูนย์ประเมินความรู้ความสามารถในหน่วยงาน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ภาครัฐและเอกชน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    -  จัดตั้งศูนย์ทดสอบมาตรฐานฝีมือแรงงานในสถานประกอบกิจการ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       เทิดไท้องค์ราชันย์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    -  จัดตั้งศูนย์ประเมินความรู้ความสามารถตาม ม.26/4 (2)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เพื่อรับรองหน่วยงานภาครัฐและเอกชนที่มีความพร้อมด้านบุคลากร สถานที่ และด้านอื่นๆ ให้เป็นศูนย์ทดสอบมาตรฐานฝีมือแรงงาน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/ศูนย์ประเมินความรู้ความสามารถ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1.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 ประชุมหารือกับหน่วยงานที่เกี่ยวข้องเพื่อกำหนดรูปแบบและหน้าที่ของสำนักงานฯ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2.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 จัดทำรายละเอียดต่างๆจัดเตรียมเอกสารเสนอขออนุมัติการจัดตั้งศูนย์ทดสอบฝีมือแรงงาน/ศูนย์ประเมินความรู้ความสามารถในหน่วยงาน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ภาครัฐและเอกชน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3.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ยื่นเอกสารเพื่อเสนอขอเป็นศูนย์ทดสอบ/ศูนย์ประเมินความรู้ความสามารถ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 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สถานศึกษา/สถานประกอบการที่ได้รับการอนุญาตให้เป็นศูนย์ฯ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ปีละ 1-2 แห่ง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ศพจ.อุตรดิตถ์ สถานศึกษา หน่วยงานในสังกัดกระทรวงแรงงาน </a:t>
                      </a:r>
                      <a:r>
                        <a:rPr lang="th-TH" sz="1100" spc="-3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 หอการค้าจังหวัด สภาอุตสาหกรรมจังหวัด ผู้ประกอบการ และหน่วยงานอื่นที่เกี่ยวข้อง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85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2. ส่งเสริมสิทธิประโยชน์ทางภาษีและการกู้ยืมเงิน เพื่อให้สถานประกอบการดำเนินการหรือสนับสนุนการฝึกอบรมให้แก่ลูกจ้างหรือแรงงานของตนเพื่อให้เกิดความก้าวหน้าในสายอาชีพ และการเพิ่มผลิตภาพแรงงานในสถานประกอบการ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1.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สนับสนุนการจัดฝึกอบรมและทดสอบสมรรถนะในสถานประกอบกิจการ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2.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 ส่งเสริมการใช้สิทธิประโยชน์ในการลดหย่อนภาษี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3. ใช้ผลทดสอบฝีมือแรงงาน/ผลการรับรองความรู้ความสามารถ และผลการทดสอบภาษาต่างประเทศเป็นเกณฑ์ในการคัดเลือกบุคคลเข้าทำงาน และเลื่อนตำแหน่ง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ในสถาน</a:t>
                      </a:r>
                      <a:r>
                        <a:rPr lang="th-TH" sz="1100" spc="-3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ประกอบการ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1.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Arial"/>
                        </a:rPr>
                        <a:t> หารือกับหน่วยงานที่เกี่ยวข้องทั้งภาครัฐและเอกชนในพื้นที่ เพื่อกำหนดแนวทางส่งเสริมการฝึกอบรม/ทดสอบฝีมือแรงงานและการเพิ่มผลิตภาพแรงงานในสถานประกอบการ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2. ประชาสัมพันธ์สิทธิประโยชน์ตาม พ.ร.บ.ส่งเสริมการพัฒนาฝีมือแรงงาน พ.ศ.2545/อัตราค่าจ้างตามมาตรฐานฝีมือแรงงาน/การประเมินความรู้ความสามารถ/การกู้ยืมเงินกองทุนพัฒนาฝีมือแรงงาน ผ่านศูนย์บริการให้คำปรึกษาเพื่อเพิ่มผลิตภาพแรงงาน (ศปพ.</a:t>
                      </a:r>
                      <a:r>
                        <a:rPr lang="th-TH" sz="11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)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จำนวนหน่วยงานที่เข้าร่วม ปีละ 10 – 20 แห่ง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ศพจ.อุตรดิตถ์ สถานศึกษา หน่วยงานในสังกัดกระทรวงแรงงาน 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TH SarabunPSK"/>
                        </a:rPr>
                        <a:t> หอการค้าจังหวัด สภาอุตสาหกรรมจังหวัด ผู้ประกอบการ และหน่วยงานอื่นที่เกี่ยวข้อง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 marL="60278" marR="60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07504" y="-35132"/>
            <a:ext cx="903649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แผนที่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  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การพัฒนาระบบ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การฝึก สถานฝึก และการสร้างเครือข่าย (มากกว่า 3 ปี)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3032418"/>
              </p:ext>
            </p:extLst>
          </p:nvPr>
        </p:nvGraphicFramePr>
        <p:xfrm>
          <a:off x="467544" y="2944328"/>
          <a:ext cx="8280920" cy="3364992"/>
        </p:xfrm>
        <a:graphic>
          <a:graphicData uri="http://schemas.openxmlformats.org/drawingml/2006/table">
            <a:tbl>
              <a:tblPr firstRow="1" firstCol="1" bandRow="1">
                <a:tableStyleId>{638B1855-1B75-4FBE-930C-398BA8C253C6}</a:tableStyleId>
              </a:tblPr>
              <a:tblGrid>
                <a:gridCol w="8280920"/>
              </a:tblGrid>
              <a:tr h="7394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จัดตั้งศูนย์</a:t>
                      </a:r>
                      <a:r>
                        <a:rPr lang="th-TH" sz="3200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ทดสอบมาตรฐานฝีมือ</a:t>
                      </a:r>
                      <a:r>
                        <a:rPr lang="th-TH" sz="320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แรงงาน/ศูนย์ประเมินความรู้ความสามารถในหน่วยงาน</a:t>
                      </a:r>
                      <a:r>
                        <a:rPr lang="th-TH" sz="3200" spc="-3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ภาครัฐและ</a:t>
                      </a:r>
                      <a:r>
                        <a:rPr lang="th-TH" sz="3200" spc="-30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เอกชน</a:t>
                      </a:r>
                      <a:endParaRPr lang="en-US" sz="3200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78" marR="60278" marT="0" marB="0"/>
                </a:tc>
              </a:tr>
              <a:tr h="1848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ส่งเสริมสิทธิประโยชน์ทางภาษีและการกู้ยืมเงิน เพื่อให้สถานประกอบการดำเนินการหรือสนับสนุนการฝึกอบรมให้แก่ลูกจ้างหรือ</a:t>
                      </a:r>
                      <a:r>
                        <a:rPr lang="th-TH" sz="3200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แรงงาน</a:t>
                      </a:r>
                      <a:endParaRPr lang="en-US" sz="3200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78" marR="60278" marT="0" marB="0"/>
                </a:tc>
              </a:tr>
              <a:tr h="1848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3. สร้างศูนย์ข้อมูลและเครือข่ายพัฒนากำลังคน</a:t>
                      </a:r>
                      <a:endParaRPr lang="en-US" sz="3200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78" marR="60278" marT="0" marB="0"/>
                </a:tc>
              </a:tr>
              <a:tr h="1848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4.</a:t>
                      </a:r>
                      <a:r>
                        <a:rPr lang="th-TH" sz="3200" spc="-3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Arial"/>
                          <a:cs typeface="TH SarabunPSK" pitchFamily="34" charset="-34"/>
                        </a:rPr>
                        <a:t> เผยแพร่ผลการดำเนินงานตามแผนพัฒนากำลังคน</a:t>
                      </a:r>
                      <a:endParaRPr lang="en-US" sz="3200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Arial"/>
                        <a:cs typeface="TH SarabunPSK" pitchFamily="34" charset="-34"/>
                      </a:endParaRPr>
                    </a:p>
                  </a:txBody>
                  <a:tcPr marL="60278" marR="60278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12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9144000" cy="54868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เป้าหมายการผลิตและการพัฒนา ตามแผนพัฒนากำลังคนรายจังหวัด ปี 2560 -2564</a:t>
            </a:r>
            <a:endParaRPr lang="en-US" sz="2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>
            <a:hlinkClick r:id="rId2" action="ppaction://hlinkfile"/>
          </p:cNvPr>
          <p:cNvSpPr/>
          <p:nvPr/>
        </p:nvSpPr>
        <p:spPr>
          <a:xfrm>
            <a:off x="6588224" y="404664"/>
            <a:ext cx="2520280" cy="2160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latin typeface="TH SarabunPSK" pitchFamily="34" charset="-34"/>
                <a:cs typeface="TH SarabunPSK" pitchFamily="34" charset="-34"/>
              </a:rPr>
              <a:t>File : 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เป้าหมายการพัฒนา 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  <a:hlinkClick r:id="rId2" action="ppaction://hlinkfile"/>
              </a:rPr>
              <a:t>ตาม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แผนรายจังหวัด</a:t>
            </a:r>
            <a:endParaRPr lang="en-US" sz="12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3" y="639446"/>
            <a:ext cx="9081271" cy="5957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201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075977"/>
              </p:ext>
            </p:extLst>
          </p:nvPr>
        </p:nvGraphicFramePr>
        <p:xfrm>
          <a:off x="3995936" y="170642"/>
          <a:ext cx="4968552" cy="6516716"/>
        </p:xfrm>
        <a:graphic>
          <a:graphicData uri="http://schemas.openxmlformats.org/drawingml/2006/table">
            <a:tbl>
              <a:tblPr/>
              <a:tblGrid>
                <a:gridCol w="279918"/>
                <a:gridCol w="2309327"/>
                <a:gridCol w="839755"/>
                <a:gridCol w="769776"/>
                <a:gridCol w="769776"/>
              </a:tblGrid>
              <a:tr h="283613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ประเภทอุตสาหกรรมและบริการ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615" marR="5615" marT="561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 5 ปี (2560-2564)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60843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ต้องการ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การศึกษา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การพัฒนา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5,021,040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1,017,656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4,003,422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เกษตรกรรม ประมง และปศุสัตว์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1,168,978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80,937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1,088,041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อุตสาหกรรมการผลิต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910,580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95,820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814,760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อุตสาหกรรมแปรรูปสินค้าเกษตร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801,499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59,365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742,134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ท่องเที่ยวและบริการ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733,130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279,480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453,688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ผลิตภัณฑ์อาหาร แปรรูป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342,063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109,600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232,463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ธุรกิจกการค้า พาณิชย์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309,424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94,752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214,672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โลจิสติกส์และขนส่ง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215,631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91,705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123,926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ยานยนต์และชิ้นส่วน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160,111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57,226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102,885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ไฟฟ้าและอิเล็กทรอนิกส์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124,167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51,093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73,074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วิสาหกิจชุมชน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OTOP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80,572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45,098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35,474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สิ่งทอเครื่องนุ่งห่ม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44,316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11,057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33,259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ก่อสร้างและช่างฝีมือ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42,915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20,313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22,602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กลุ่มเป้าหมายเฉพาะกิจ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28,000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28,000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การค้าชายแดน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15,389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10,189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5,200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อัญมณีและเครื่องประดับ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11,866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2,006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9,860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อาหารและอาหารสัตว์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11,802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2,039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9,763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ดิจิตอล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8,582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1,122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7,460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โลหะและผลิตภัณฑ์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7,725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5,275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2,450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</a:p>
                  </a:txBody>
                  <a:tcPr marL="5615" marR="5615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การบริการสุขภาพ</a:t>
                      </a:r>
                    </a:p>
                  </a:txBody>
                  <a:tcPr marL="36000" marR="5615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4,290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579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3,711</a:t>
                      </a:r>
                    </a:p>
                  </a:txBody>
                  <a:tcPr marL="5615" marR="36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1570813"/>
              </p:ext>
            </p:extLst>
          </p:nvPr>
        </p:nvGraphicFramePr>
        <p:xfrm>
          <a:off x="-468560" y="836712"/>
          <a:ext cx="417195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467544" y="3871352"/>
            <a:ext cx="108012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2560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67544" y="4351983"/>
            <a:ext cx="108012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2561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67544" y="4807456"/>
            <a:ext cx="108012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2562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7544" y="5288087"/>
            <a:ext cx="108012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2563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7544" y="5743560"/>
            <a:ext cx="108012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2564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48230" y="3847927"/>
            <a:ext cx="1728192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969,741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763688" y="4328558"/>
            <a:ext cx="1728192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989,180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48230" y="4784031"/>
            <a:ext cx="1728192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1,043,802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748230" y="5264662"/>
            <a:ext cx="1728192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1,087,049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748230" y="5720135"/>
            <a:ext cx="1728192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931,268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67544" y="6288390"/>
            <a:ext cx="3024336" cy="45297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5,021,040</a:t>
            </a:r>
            <a:endParaRPr lang="en-US" sz="3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51520" y="116632"/>
            <a:ext cx="3456384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แผนพัฒนากำลังคน 5 ปี</a:t>
            </a:r>
            <a:endParaRPr lang="en-US" sz="2800" b="1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29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9671998"/>
              </p:ext>
            </p:extLst>
          </p:nvPr>
        </p:nvGraphicFramePr>
        <p:xfrm>
          <a:off x="215516" y="908720"/>
          <a:ext cx="8712968" cy="5462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15616" y="5229200"/>
            <a:ext cx="3456384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เกษตรกรรม ประมง และปศูสัตว์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4787860"/>
            <a:ext cx="2808312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อุตสาหกรรมการผลิต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4365104"/>
            <a:ext cx="2592288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อุตสาหกรรมแปรรูปสินค้าเกษตร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600" y="3995772"/>
            <a:ext cx="2304256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ท่องเที่ยวและบริการ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600" y="3140968"/>
            <a:ext cx="940505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ธุรกิจการค้า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71600" y="3573289"/>
            <a:ext cx="1152128" cy="3385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sz="1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ผลิตภัณฑ์อาหาร</a:t>
            </a:r>
            <a:endParaRPr lang="en-US" sz="1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1600" y="2771636"/>
            <a:ext cx="720080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Logistic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6148" y="2281599"/>
            <a:ext cx="771516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ยานยนต์</a:t>
            </a:r>
            <a:endParaRPr lang="en-US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0084" y="1898752"/>
            <a:ext cx="1152128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อิเล็กทรอนิกศ์</a:t>
            </a:r>
            <a:endParaRPr lang="en-US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1826" y="1529420"/>
            <a:ext cx="720080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OTOP</a:t>
            </a:r>
            <a:endParaRPr lang="en-US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70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517986"/>
              </p:ext>
            </p:extLst>
          </p:nvPr>
        </p:nvGraphicFramePr>
        <p:xfrm>
          <a:off x="179512" y="188640"/>
          <a:ext cx="8208913" cy="6448940"/>
        </p:xfrm>
        <a:graphic>
          <a:graphicData uri="http://schemas.openxmlformats.org/drawingml/2006/table">
            <a:tbl>
              <a:tblPr/>
              <a:tblGrid>
                <a:gridCol w="369771"/>
                <a:gridCol w="5324700"/>
                <a:gridCol w="767376"/>
                <a:gridCol w="878468"/>
                <a:gridCol w="868598"/>
              </a:tblGrid>
              <a:tr h="267784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(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 – 2564)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072" marR="6072" marT="60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934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ต้องการ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การศึกษา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การพัฒนา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ภาคเหนือตอนบน 1 (เชียงใหม่ แม่ฮ่องสอน ลำปาง ลำพูน)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90,247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19,289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70,958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ภาคเหนือตอนบน 2 (เชียงราย น่าน พะเยา แพร่)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145,567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65,957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79,610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ภาคเหนือตอนล่าง 1 (ตาก พิษณุโลก สุโขทัย เพชรบูรณ์ อุตรดิตถ์)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610,990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47,672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563,318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ภาคเหนือตอนล่าง 2 (นครสวรรค์ กำแพงเพชร พิจิตร อุทัยธานี)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152,869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111,737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41,132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ภาคกลางตอนบน 1 (พระนครศรีอยุธยา นนทบุรี ปทุมธานี สระบุรี)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259,996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104,792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155,204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ภาคกลางตอนบน 2  (ลพบุรี ชัยนาท สิงห์บุรี อ่างทอง)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95,834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20,633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75,201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ภาคกลางตอนกลาง (สระแก้ว ฉะเชิงเทรา ปราจีนบุรี นครนายก สมุทรปราการ)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109,933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33,516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76,455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ภาคกลางตอนล่าง 1 (นครปฐม กาญจนบุรี ราชบุรี สุพรรณบุรี)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231,695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49,165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182,530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ภาคกลางตอนล่าง 2 (เพชรบุรี ประจวบคีรีขันธ์ สมุทรสาคร สมุทรสงคราม)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98,506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33,593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64,913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 (ชลบุรี จันทบุรี ระยอง ตราด)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943,605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51,805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891,800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58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ภาคตะวันออกเฉียงเหนือตอนบน 1 (อุดรธานี หนองคาย เลย หนองบัวลำภู บึงกาฬ)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460,241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147,149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313,092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ภาคตะวันออกเฉียงเหนือตอนบน 2 (สกลนคร นครพนม มุกดาหาร)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127,679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32,359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95,320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ภาคตะวันออกเฉียงเหนือตอนกลาง (ขอนแก่น ร้อยเอ็ด มหาสารคาม กาฬสินธุ์)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77,684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26,612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51,072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ภาคตะวันออกเฉียงเหนือตอนล่าง 1 (นครราชสีมา สุรินทร์ บุรีรัมย์ ชัยภูมิ)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122,325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18,720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103,605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58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ภาคตะวันออกเฉียงเหนือตอนล่าง 2 (อุบลราชธานี อำนาจเจริญ ศรีสะเกษ ยโสธร)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96,819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51,818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45,001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ภาคใต้ฝั่งอันดามัน (ภูเก็ต ระนอง พังงา กระบี่ ตรัง)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153,845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32,840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121,005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ภาคใต้ ฝั่งอ่าวไทย (สุราษฎร์ธานี ชุมพร นครศรีธรรมราช พัทลุง) 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1,068,564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122,511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946,053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666666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ภาคใต้ชายแดน (สงขลา สตูล ปัตตานี ยะลา นราธิวาส)</a:t>
                      </a:r>
                    </a:p>
                  </a:txBody>
                  <a:tcPr marL="72000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174,641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47,488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127,153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6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72" marR="6072" marT="60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6072" marR="6072" marT="607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5,021,040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1,017,656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4,003,422</a:t>
                      </a:r>
                    </a:p>
                  </a:txBody>
                  <a:tcPr marL="6072" marR="6072" marT="607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46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766769"/>
              </p:ext>
            </p:extLst>
          </p:nvPr>
        </p:nvGraphicFramePr>
        <p:xfrm>
          <a:off x="1259633" y="44624"/>
          <a:ext cx="7776863" cy="6695613"/>
        </p:xfrm>
        <a:graphic>
          <a:graphicData uri="http://schemas.openxmlformats.org/drawingml/2006/table">
            <a:tbl>
              <a:tblPr/>
              <a:tblGrid>
                <a:gridCol w="452143"/>
                <a:gridCol w="4869525"/>
                <a:gridCol w="810091"/>
                <a:gridCol w="822552"/>
                <a:gridCol w="822552"/>
              </a:tblGrid>
              <a:tr h="27012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</a:t>
                      </a:r>
                    </a:p>
                  </a:txBody>
                  <a:tcPr marL="5785" marR="5785" marT="57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</a:t>
                      </a:r>
                    </a:p>
                  </a:txBody>
                  <a:tcPr marL="5785" marR="5785" marT="57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 5 ปี (2560 - 2564)</a:t>
                      </a:r>
                    </a:p>
                  </a:txBody>
                  <a:tcPr marL="5785" marR="5785" marT="578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2436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</a:t>
                      </a:r>
                      <a:b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ต้องการ</a:t>
                      </a:r>
                    </a:p>
                  </a:txBody>
                  <a:tcPr marL="5785" marR="5785" marT="578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การศึกษา</a:t>
                      </a:r>
                    </a:p>
                  </a:txBody>
                  <a:tcPr marL="5785" marR="5785" marT="578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การพัฒนา</a:t>
                      </a:r>
                    </a:p>
                  </a:txBody>
                  <a:tcPr marL="5785" marR="5785" marT="578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13614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ภาคใต้ ฝั่งอ่าวไทย (สุราษฎร์ธานี ชุมพร นครศรีธรรมราช พัทลุง)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1,068,564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122,511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946,053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 (ชลบุรี จันทบุรี ระยอง ตราด)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943,605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51,805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891,800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ภาคเหนือตอนล่าง 1 (ตาก พิษณุโลก สุโขทัย เพชรบูรณ์ อุตรดิตถ์)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610,990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47,672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563,318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5129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ภาคตะวันออกเฉียงเหนือตอนบน 1 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(อุดรธานี หนองคาย เลย หนองบัวลำภู บึงกาฬ)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460,241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147,149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313,092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ภาคกลางตอนบน 1 (พระนครศรีอยุธยา นนทบุรี ปทุมธานี สระบุรี)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259,996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104,792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155,204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ภาคกลางตอนล่าง 1 (นครปฐม กาญจนบุรี ราชบุรี สุพรรณบุรี)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231,695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49,165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182,530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ภาคใต้ชายแดน (สงขลา สตูล ปัตตานี ยะลา นราธิวาส)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174,641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47,488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127,153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ภาคใต้ฝั่งอันดามัน (ภูเก็ต ระนอง พังงา กระบี่ ตรัง)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153,845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32,840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121,005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ภาคเหนือตอนล่าง 2 (นครสวรรค์ กำแพงเพชร พิจิตร อุทัยธานี)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152,869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111,737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41,132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ภาคเหนือตอนบน 2 (เชียงราย น่าน พะเยา แพร่)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145,567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65,957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79,610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ภาคตะวันออกเฉียงเหนือตอนบน 2 (สกลนคร นครพนม มุกดาหาร)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127,679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32,359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95,320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ภาคตะวันออกเฉียงเหนือตอนล่าง 1 (นครราชสีมา สุรินทร์ บุรีรัมย์ ชัยภูมิ)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122,325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18,720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103,605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88914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ภาคกลางตอนกลาง (สระแก้ว ฉะเชิงเทรา ปราจีนบุรี นครนายก สมุทรปราการ)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109,933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33,516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76,455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ภาคกลางตอนล่าง 2 (เพชรบุรี ประจวบคีรีขันธ์ สมุทรสาคร สมุทรสงคราม)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98,506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33,593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64,913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73216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ภาคตะวันออกเฉียงเหนือตอนล่าง 2 (อุบลราชธานี อำนาจเจริญ ศรีสะเกษ ยโสธร)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96,819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51,818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45,001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ภาคกลางตอนบน 2  (ลพบุรี ชัยนาท สิงห์บุรี อ่างทอง)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95,834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20,633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75,201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ภาคเหนือตอนบน 1 (เชียงใหม่ แม่ฮ่องสอน ลำปาง ลำพูน)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90,247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19,289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70,958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75421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1200"/>
                        </a:spcBef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ภาคตะวันออกเฉียงเหนือตอนกลาง (ขอนแก่น ร้อยเอ็ด มหาสารคาม กาฬสินธุ์) </a:t>
                      </a:r>
                    </a:p>
                  </a:txBody>
                  <a:tcPr marL="36000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77,684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26,612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51,072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27012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785" marR="5785" marT="578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5785" marR="5785" marT="578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5,021,040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1,017,656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4,003,422</a:t>
                      </a:r>
                    </a:p>
                  </a:txBody>
                  <a:tcPr marL="5785" marR="5785" marT="578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82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ounded Rectangle 39"/>
          <p:cNvSpPr/>
          <p:nvPr/>
        </p:nvSpPr>
        <p:spPr>
          <a:xfrm>
            <a:off x="4644008" y="44624"/>
            <a:ext cx="4464496" cy="6741368"/>
          </a:xfrm>
          <a:prstGeom prst="roundRect">
            <a:avLst>
              <a:gd name="adj" fmla="val 642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5496" y="72008"/>
            <a:ext cx="4464496" cy="6741368"/>
          </a:xfrm>
          <a:prstGeom prst="roundRect">
            <a:avLst>
              <a:gd name="adj" fmla="val 6426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07504" y="1916830"/>
            <a:ext cx="4248472" cy="115212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อุตสาหกรรมอิเล็กทรอนิกส์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อัจฉริยะ</a:t>
            </a:r>
          </a:p>
          <a:p>
            <a:pPr marL="457200" indent="-457200" 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ไฟฟ้าและอิเล็กทรอนิกส์  124,167 คน  6 จังหวัด 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107504" y="836712"/>
            <a:ext cx="4248472" cy="1008111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algn="ctr" fontAlgn="ctr">
              <a:defRPr/>
            </a:pPr>
            <a:r>
              <a:rPr lang="th-TH" sz="28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อุตสาหกรรมยานยนต์สมัยใหม่</a:t>
            </a:r>
            <a:endParaRPr lang="en-US" sz="2800" b="1" kern="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7200" indent="-457200" fontAlgn="ctr">
              <a:buFont typeface="Courier New" pitchFamily="49" charset="0"/>
              <a:buChar char="o"/>
            </a:pPr>
            <a:r>
              <a:rPr lang="th-TH" sz="20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ยานยนต์และ</a:t>
            </a:r>
            <a:r>
              <a:rPr lang="th-TH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ชิ้นส่วน</a:t>
            </a:r>
            <a:r>
              <a:rPr lang="en-US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1</a:t>
            </a:r>
            <a:r>
              <a:rPr lang="th-TH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60</a:t>
            </a:r>
            <a:r>
              <a:rPr lang="en-US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,</a:t>
            </a:r>
            <a:r>
              <a:rPr lang="th-TH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111</a:t>
            </a:r>
            <a:r>
              <a:rPr lang="en-US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  <a:r>
              <a:rPr lang="en-US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17  จังหวัด </a:t>
            </a:r>
            <a:endParaRPr lang="en-US" sz="20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07504" y="3140967"/>
            <a:ext cx="4248472" cy="122586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อุตสาหกรรมการท่องเที่ยวกลุ่มรายได้ดีและการท่องเที่ยวเชิง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สุขภาพ</a:t>
            </a:r>
          </a:p>
          <a:p>
            <a:pPr marL="285750" indent="-285750" algn="ctr">
              <a:buFont typeface="Courier New" pitchFamily="49" charset="0"/>
              <a:buChar char="o"/>
            </a:pPr>
            <a:r>
              <a:rPr lang="th-TH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ท่องเที่ยวและบริการ  733,130 คน  76 จังหวัด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107504" y="4437112"/>
            <a:ext cx="4248472" cy="115212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ctr"/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การเกษตร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เทคโนโลยีชีวภาพ</a:t>
            </a:r>
          </a:p>
          <a:p>
            <a:pPr marL="457200" indent="-457200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เกษตร ประมงและปศุสัตว์ 1,168,978 คน 32 จว.</a:t>
            </a:r>
          </a:p>
          <a:p>
            <a:pPr marL="457200" indent="-457200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อุตสาหกรรมเกษตรแปรรูป  801,499 คน  19 จว.</a:t>
            </a:r>
            <a:endParaRPr lang="en-US" sz="2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07504" y="5680782"/>
            <a:ext cx="4248472" cy="106058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ctr"/>
            <a:r>
              <a:rPr lang="th-TH" sz="28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อุตสาหกรรม</a:t>
            </a:r>
            <a:r>
              <a:rPr lang="th-TH" sz="28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การแปรรูป</a:t>
            </a:r>
            <a:r>
              <a:rPr lang="th-TH" sz="28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อาหาร</a:t>
            </a:r>
          </a:p>
          <a:p>
            <a:pPr marL="342900" indent="-342900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ผลิตภัณฑ์และแปรรูปอาหาร 342,063 คน 24 จว.</a:t>
            </a:r>
            <a:endParaRPr lang="en-US" sz="20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4716016" y="1916832"/>
            <a:ext cx="4248472" cy="1152129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0FF00"/>
            </a:solidFill>
            <a:prstDash val="sys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อุตสาหกรรมการบินและโลจิสติกส์ </a:t>
            </a:r>
          </a:p>
          <a:p>
            <a:pPr marL="457200" indent="-457200" 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โลจิสติกส์และขนส่ง 215,631 คน  22 จังหวัด 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4716016" y="836712"/>
            <a:ext cx="4248472" cy="1008111"/>
          </a:xfrm>
          <a:prstGeom prst="roundRect">
            <a:avLst/>
          </a:prstGeom>
          <a:solidFill>
            <a:schemeClr val="bg1"/>
          </a:solidFill>
          <a:ln w="38100">
            <a:prstDash val="sysDash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algn="ctr" fontAlgn="ctr"/>
            <a:r>
              <a:rPr lang="th-TH" sz="28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อุตสาหกรรมหุ่นยนต์เพื่อการ</a:t>
            </a:r>
            <a:r>
              <a:rPr lang="th-TH" sz="28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</a:t>
            </a:r>
          </a:p>
          <a:p>
            <a:pPr algn="ctr" fontAlgn="ctr"/>
            <a:r>
              <a:rPr lang="th-TH" sz="2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จำนวน - คน</a:t>
            </a:r>
            <a:endParaRPr lang="en-US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4715125" y="3147299"/>
            <a:ext cx="4248472" cy="1219535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  <a:prstDash val="sysDash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อุตสาหกรรมเชื้อเพลิงชีวภาพและเคมีชีวภาพ</a:t>
            </a:r>
          </a:p>
          <a:p>
            <a:pPr marL="285750" indent="-285750" algn="ctr">
              <a:buFont typeface="Courier New" pitchFamily="49" charset="0"/>
              <a:buChar char="o"/>
            </a:pPr>
            <a:r>
              <a:rPr lang="th-TH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จำนวน -  คน 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4716016" y="4437112"/>
            <a:ext cx="4248472" cy="1152128"/>
          </a:xfrm>
          <a:prstGeom prst="roundRect">
            <a:avLst/>
          </a:prstGeom>
          <a:ln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ctr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อุตสาหกรรมดิจิทัล</a:t>
            </a:r>
          </a:p>
          <a:p>
            <a:pPr marL="457200" indent="-457200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เกษตร ประมงและปศุสัตว์ 1,360 คน 1 จว.</a:t>
            </a:r>
          </a:p>
          <a:p>
            <a:pPr fontAlgn="ctr"/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          (ฉะเชิงเทรา)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4716016" y="5680782"/>
            <a:ext cx="4248472" cy="1060585"/>
          </a:xfrm>
          <a:prstGeom prst="roundRect">
            <a:avLst/>
          </a:prstGeom>
          <a:ln>
            <a:solidFill>
              <a:srgbClr val="FF00FF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ctr"/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อุตสาหกรรมการแพทย์ครบ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วงจร</a:t>
            </a:r>
          </a:p>
          <a:p>
            <a:pPr marL="342900" indent="-342900" algn="ctr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บริการสุขภาพ 4,290 คน 24 จว.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5496" y="169476"/>
            <a:ext cx="4464496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อุตสาหกรรมศักยภาพเดิม </a:t>
            </a:r>
            <a:r>
              <a:rPr lang="en-US" sz="2400" b="1" dirty="0" smtClean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First S-curve</a:t>
            </a:r>
            <a:endParaRPr lang="en-US" sz="2400" b="1" dirty="0">
              <a:solidFill>
                <a:srgbClr val="FFFF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856375" y="169476"/>
            <a:ext cx="3967753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th-TH" sz="2400" b="1" dirty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อุตสาหกรรมอนาคต (</a:t>
            </a:r>
            <a:r>
              <a:rPr lang="en-US" sz="2400" b="1" dirty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New S-curve)</a:t>
            </a:r>
          </a:p>
        </p:txBody>
      </p:sp>
      <p:pic>
        <p:nvPicPr>
          <p:cNvPr id="1029" name="Picture 5" descr="ผลการค้นหารูปภาพสำหรับ ยานยนต์และชิ้นส่วน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31141"/>
            <a:ext cx="1391518" cy="447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616975"/>
            <a:ext cx="629667" cy="7338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508209"/>
            <a:ext cx="685787" cy="6857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109" y="4193996"/>
            <a:ext cx="1164097" cy="6536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954" y="5492677"/>
            <a:ext cx="970643" cy="634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981" y="1244564"/>
            <a:ext cx="1221507" cy="7448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968" y="1865189"/>
            <a:ext cx="754952" cy="5016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9722" y="3699032"/>
            <a:ext cx="667801" cy="6678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431" y="4482897"/>
            <a:ext cx="790073" cy="9521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696" y="5311024"/>
            <a:ext cx="953139" cy="5322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645024"/>
            <a:ext cx="1306661" cy="7513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76672"/>
            <a:ext cx="1124744" cy="8435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41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9024" y="122339"/>
            <a:ext cx="7632848" cy="50405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ตำแหน่งงานที่ได้รับการพัฒนา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383288"/>
              </p:ext>
            </p:extLst>
          </p:nvPr>
        </p:nvGraphicFramePr>
        <p:xfrm>
          <a:off x="501825" y="764704"/>
          <a:ext cx="8390655" cy="5875197"/>
        </p:xfrm>
        <a:graphic>
          <a:graphicData uri="http://schemas.openxmlformats.org/drawingml/2006/table">
            <a:tbl>
              <a:tblPr/>
              <a:tblGrid>
                <a:gridCol w="3603163"/>
                <a:gridCol w="823007"/>
                <a:gridCol w="792897"/>
                <a:gridCol w="792897"/>
                <a:gridCol w="792897"/>
                <a:gridCol w="792897"/>
                <a:gridCol w="792897"/>
              </a:tblGrid>
              <a:tr h="32560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ตำแหน่ง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 ความต้องการแรงงาน ปี 2560 - 2564  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560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รวม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2560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2561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2562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2563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/>
                        </a:rPr>
                        <a:t>2564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</a:tr>
              <a:tr h="28385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5,021,040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969,741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989,180 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1,043,802 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1,087,049 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931,268 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</a:tr>
              <a:tr h="275509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ผู้จัดการ เจ้าของ ผู้บริหาร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Management)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77,943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13,909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14,880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15,556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16,325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17,273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หัวหน้างาน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Supervisor, Leader, Forman, Chief)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118,597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24,110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23,683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23,443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23,629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23,732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นักการอาชีพ ชำนาญการ (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Specialist)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28,822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3,746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4,655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5,796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6,730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7,895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วิศวกร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Engineer)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27,870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5,093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5,306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5,536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5,824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6,111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ช่างเทคนิค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Technician, Specialist)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91,686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17,548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17,917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18,250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18,786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19,185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ช่าง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Operator)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165,104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29,079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30,378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32,777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34,916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37,954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เจ้าหน้าที่อาวุโส  ที่ปรึกษา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Senior Officer,)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3,131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618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617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618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เจ้าหน้าที่สำนักงาน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Officer)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263,508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49,992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51,315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52,610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54,032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55,559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ผู้ปฏิบัติงาน พนักงาน เสมียน (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Clerk, Operator)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1,318,684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233,525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236,820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260,468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282,354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305,517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แรงงาน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Worker)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1,956,178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413,542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419,084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436,145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441,223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246,184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เชฟ, หัวหน้าพ่อครัว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Chef)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5,299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968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1,024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996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1,256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1,055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กุ๊ก พ่อครัว แม่ครัว ผู้ช่วยพ่อครัว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Cook)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50,278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8,729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9,275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9,973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10,706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11,595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มัคคุเทศก์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Guide)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16,763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2,838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3,003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3,192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3,612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4,118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เกษตรกร (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Farmer, agriculturist)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227,457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39,758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42,586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45,149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48,706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51,258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วิสาหกิจชุมชน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OTOP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623,050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118,172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120,027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123,992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128,231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132,628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ปราชญ์ชาวบ้าน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2,294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417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448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498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498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6716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ครูผู้สอน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2,680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538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540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581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482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75509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บุคคลทั่วไป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41,696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7,159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7,638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8,313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9,001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9,585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61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5536" y="332656"/>
            <a:ext cx="8352928" cy="50405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ตำแหน่งงานที่ได้รับการพัฒนา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0478683"/>
              </p:ext>
            </p:extLst>
          </p:nvPr>
        </p:nvGraphicFramePr>
        <p:xfrm>
          <a:off x="431540" y="1124744"/>
          <a:ext cx="8280919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604" y="1556792"/>
            <a:ext cx="2811860" cy="158089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176" y="4628521"/>
            <a:ext cx="1457959" cy="109206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4" y="2996952"/>
            <a:ext cx="1784585" cy="12492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407" y="2603992"/>
            <a:ext cx="2286394" cy="121044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041" y="3621558"/>
            <a:ext cx="2241352" cy="132067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14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915814"/>
              </p:ext>
            </p:extLst>
          </p:nvPr>
        </p:nvGraphicFramePr>
        <p:xfrm>
          <a:off x="72010" y="629838"/>
          <a:ext cx="9036494" cy="6183538"/>
        </p:xfrm>
        <a:graphic>
          <a:graphicData uri="http://schemas.openxmlformats.org/drawingml/2006/table">
            <a:tbl>
              <a:tblPr/>
              <a:tblGrid>
                <a:gridCol w="379683"/>
                <a:gridCol w="4598953"/>
                <a:gridCol w="1081382"/>
                <a:gridCol w="1006434"/>
                <a:gridCol w="985021"/>
                <a:gridCol w="985021"/>
              </a:tblGrid>
              <a:tr h="334275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</a:p>
                  </a:txBody>
                  <a:tcPr marL="3706" marR="3706" marT="370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กลุ่มจังหวัด</a:t>
                      </a:r>
                    </a:p>
                  </a:txBody>
                  <a:tcPr marL="3706" marR="3706" marT="370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กำลังแรงงาน 5 ปี</a:t>
                      </a:r>
                    </a:p>
                  </a:txBody>
                  <a:tcPr marL="3706" marR="3706" marT="370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งบปะมาณ 5 ปี</a:t>
                      </a:r>
                    </a:p>
                  </a:txBody>
                  <a:tcPr marL="3706" marR="3706" marT="370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เพิ่ม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GDP 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ต่อปี </a:t>
                      </a:r>
                    </a:p>
                  </a:txBody>
                  <a:tcPr marL="3706" marR="3706" marT="370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การจ้าง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งานต่อปี 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</a:tr>
              <a:tr h="21516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(คน)</a:t>
                      </a:r>
                    </a:p>
                  </a:txBody>
                  <a:tcPr marL="3706" marR="3706" marT="370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(ล้านบาท)</a:t>
                      </a:r>
                    </a:p>
                  </a:txBody>
                  <a:tcPr marL="3706" marR="3706" marT="370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(ล้านบาท) </a:t>
                      </a:r>
                    </a:p>
                  </a:txBody>
                  <a:tcPr marL="3706" marR="3706" marT="370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ล้านบาท) </a:t>
                      </a:r>
                    </a:p>
                  </a:txBody>
                  <a:tcPr marL="3706" marR="3706" marT="370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5,021,040 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12,438.30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14,754.96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2,634.51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ภาคเหนือตอนบน 1 (เชียงใหม่ แม่ฮ่องสอน ลำปาง ลำพูน) 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90,247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250.26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220.10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47.61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ภาคเหนือตอนบน 2 (เชียงราย น่าน พะเยา แพร่) 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145,567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752.22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591.70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170.56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ภาคเหนือตอนล่าง 1 (ตาก พิษณุโลก สุโขทัย เพชรบูรณ์ อุตรดิตถ์)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610,990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1,620.03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429.46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105.89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ภาคเหนือตอนล่าง 2 (นครสวรรค์ กำแพงเพชร พิจิตร อุทัยธานี) 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152,869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527.65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1,310.43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235.25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ภาคกลางตอนบน 1 (พระนครศรีอยุธยา นนทบุรี ปทุมธานี สระบุรี) 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259,996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1,047.77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5,258.06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421.03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ภาคกลางตอนบน 2  (ลพบุรี ชัยนาท สิงห์บุรี อ่างทอง) 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95,834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257.99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264.04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39.55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ภาคกลางตอนกลาง (สระแก้ว ฉะเชิงเทรา ปราจีนบุรี นครนายก สมุทรปราการ) 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109,933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393.6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961.61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112.57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ภาคกลางตอนล่าง 1 (นครปฐม กาญจนบุรี ราชบุรี สุพรรณบุรี)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231,695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697.54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572.64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101.38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ภาคกลางตอนล่าง 2 (เพชรบุรี ประจวบคีรีขันธ์ สมุทรสาคร สมุทรสงคราม)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98,506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306.12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487.05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68.55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 (ชลบุรี จันทบุรี ระยอง ตราด) 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943,605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582.82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668.05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149.14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ภาคตะวันออกเฉียงเหนือตอนบน 1 (อุดรธานี หนองคาย เลย หนองบัวลำภู บึงกาฬ) 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460,241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1,319.91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1,151.32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351.82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ภาคตะวันออกเฉียงเหนือตอนบน 2 (สกลนคร นครพนม มุกดาหาร) 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127,679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356.62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356.53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77.47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ภาคตะวันออกเฉียงเหนือตอนกลาง (ขอนแก่น ร้อยเอ็ด มหาสารคาม กาฬสินธุ์) 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77,684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266.03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182.16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61.29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ภาคตะวันออกเฉียงเหนือตอนล่าง 1 (นครราชสีมา สุรินทร์ บุรีรัมย์ ชัยภูมิ) 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122,325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326.02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176.86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46.28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ภาคตะวันออกเฉียงเหนือตอนล่าง 2 (อุบลราชธานี อำนาจเจริญ ศรีสะเกษ ยโสธร) 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96,819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294.18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355.65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111.30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ภาคใต้ฝั่งอันดามัน (ภูเก็ต ระนอง พังงา กระบี่ ตรัง)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153,845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414.97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268.54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80.48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ภาคใต้ ฝั่งอ่าวไทย (สุราษฎร์ธานี ชุมพร นครศรีธรรมราช พัทลุง) 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1,068,564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2,545.20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1,084.11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352.63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  <a:tr h="2932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3706" marR="3706" marT="3706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ภาคใต้ชายแดน (สงขลา สตูล ปัตตานี ยะลา นราธิวาส)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174,641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479.36</a:t>
                      </a: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416.65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3706" marR="3706" marT="370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101.90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sp>
        <p:nvSpPr>
          <p:cNvPr id="11" name="Rounded Rectangle 10"/>
          <p:cNvSpPr/>
          <p:nvPr/>
        </p:nvSpPr>
        <p:spPr>
          <a:xfrm>
            <a:off x="179512" y="44624"/>
            <a:ext cx="5328592" cy="51077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>
              <a:defRPr/>
            </a:pPr>
            <a:r>
              <a:rPr lang="th-TH" sz="2400" b="1" kern="0" dirty="0" smtClean="0">
                <a:solidFill>
                  <a:sysClr val="window" lastClr="FFFFFF"/>
                </a:solidFill>
                <a:latin typeface="TH SarabunPSK" pitchFamily="34" charset="-34"/>
                <a:cs typeface="TH SarabunPSK" pitchFamily="34" charset="-34"/>
              </a:rPr>
              <a:t>ประมาณการงบประมาณและผลตอบแทน</a:t>
            </a:r>
            <a:endParaRPr lang="en-US" sz="2400" b="1" kern="0" dirty="0">
              <a:solidFill>
                <a:sysClr val="window" lastClr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>
            <a:hlinkClick r:id="rId2" action="ppaction://hlinkfile"/>
          </p:cNvPr>
          <p:cNvSpPr/>
          <p:nvPr/>
        </p:nvSpPr>
        <p:spPr>
          <a:xfrm>
            <a:off x="6588224" y="300013"/>
            <a:ext cx="2555776" cy="2553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TH SarabunPSK" pitchFamily="34" charset="-34"/>
                <a:cs typeface="TH SarabunPSK" pitchFamily="34" charset="-34"/>
              </a:rPr>
              <a:t>File : 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dirty="0" smtClean="0">
                <a:latin typeface="TH SarabunPSK" pitchFamily="34" charset="-34"/>
                <a:cs typeface="TH SarabunPSK" pitchFamily="34" charset="-34"/>
              </a:rPr>
              <a:t>final 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ผลตอบแทน</a:t>
            </a:r>
            <a:endParaRPr lang="en-US" sz="16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7866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116632"/>
            <a:ext cx="8784976" cy="792088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th-TH" sz="4000" b="1" dirty="0" smtClean="0">
                <a:ln/>
                <a:solidFill>
                  <a:schemeClr val="accent3"/>
                </a:solidFill>
                <a:latin typeface="TH SarabunPSK" pitchFamily="34" charset="-34"/>
                <a:cs typeface="TH SarabunPSK" pitchFamily="34" charset="-34"/>
              </a:rPr>
              <a:t>    ประมาณการงบประมาณการผลิตและพัฒนา</a:t>
            </a:r>
            <a:endParaRPr lang="en-US" sz="4000" b="1" dirty="0">
              <a:ln/>
              <a:solidFill>
                <a:schemeClr val="accent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9101"/>
              </p:ext>
            </p:extLst>
          </p:nvPr>
        </p:nvGraphicFramePr>
        <p:xfrm>
          <a:off x="179512" y="1628800"/>
          <a:ext cx="4248472" cy="4281287"/>
        </p:xfrm>
        <a:graphic>
          <a:graphicData uri="http://schemas.openxmlformats.org/drawingml/2006/table">
            <a:tbl>
              <a:tblPr firstRow="1" firstCol="1" bandRow="1"/>
              <a:tblGrid>
                <a:gridCol w="2051405"/>
                <a:gridCol w="941600"/>
                <a:gridCol w="1255467"/>
              </a:tblGrid>
              <a:tr h="285794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ประเภทวิชา เงินอุดหนุนรายหัว ระดับ ปวช. ปี </a:t>
                      </a: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2559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236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ค่าจัดการเรียนการ</a:t>
                      </a:r>
                      <a:r>
                        <a:rPr lang="th-TH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สอน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ต่อภาค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ต่อปี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อุตสาหกรรม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3,250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6,500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พาณิชยกรรม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2,450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4,900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คหกรรม </a:t>
                      </a:r>
                      <a:endParaRPr lang="en-US" sz="24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2,750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5,500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ศิลปกรรม</a:t>
                      </a:r>
                      <a:endParaRPr lang="en-US" sz="24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3,100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6,200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เกษตรกรรม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2,950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5,900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ประมง</a:t>
                      </a:r>
                      <a:endParaRPr lang="en-US" sz="24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2,950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5,900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อุตสาหกรรมท่องเที่ยว</a:t>
                      </a:r>
                      <a:endParaRPr lang="en-US" sz="24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2,750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5,500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5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อุตสาหกรรมสิ่งทอ </a:t>
                      </a:r>
                      <a:endParaRPr lang="en-US" sz="24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3,250 </a:t>
                      </a:r>
                      <a:endParaRPr lang="en-US" sz="24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   6,500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249145"/>
              </p:ext>
            </p:extLst>
          </p:nvPr>
        </p:nvGraphicFramePr>
        <p:xfrm>
          <a:off x="4602088" y="1628800"/>
          <a:ext cx="4362400" cy="3086698"/>
        </p:xfrm>
        <a:graphic>
          <a:graphicData uri="http://schemas.openxmlformats.org/drawingml/2006/table">
            <a:tbl>
              <a:tblPr firstRow="1" firstCol="1" bandRow="1"/>
              <a:tblGrid>
                <a:gridCol w="2050435"/>
                <a:gridCol w="1146455"/>
                <a:gridCol w="1165510"/>
              </a:tblGrid>
              <a:tr h="233998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ค่าใช้จ่ายการฝึกต่อรุ่น/หัว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679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สาขา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เตรียมเข้าทำงาน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ฝึกยกระดับ</a:t>
                      </a:r>
                      <a:r>
                        <a:rPr lang="th-TH" sz="2000" b="1" i="1" u="sng" baseline="30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1/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39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สาขา อาหาร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122,000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52,000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339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สาขา ยานยนต์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132,000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48,000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339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สาขา ท่องเที่ยว (ต่อรุ่น)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68,000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48,000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339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ฝึกรองรับ โลจิสติกส์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54,000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339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ขับเคลื่อนอุตสาหกรรม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132,000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48,000</a:t>
                      </a:r>
                      <a:endParaRPr lang="en-US" sz="2000" b="1" i="1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48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ฝึกตามพื้นที่เป้าหมาย 3  จว. ภาคใต้ (รุ่นละ 20 คน)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i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301,000</a:t>
                      </a:r>
                      <a:endParaRPr lang="en-US" sz="2000" b="1" i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8638"/>
            <a:ext cx="1543051" cy="1300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857528"/>
            <a:ext cx="3103694" cy="17322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ผลการค้นหารูปภาพสำหรับ ????????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5090" y="908719"/>
            <a:ext cx="1288910" cy="128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3" y="1382643"/>
            <a:ext cx="8971473" cy="485466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34070" y="242645"/>
            <a:ext cx="9109929" cy="9541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h-TH" sz="2800" b="1" dirty="0">
                <a:ea typeface="Cordia New"/>
                <a:cs typeface="TH SarabunPSK"/>
              </a:rPr>
              <a:t>แสดงประมาณการงบประมาณการผลิตและพัฒนากำลังแรงงาน </a:t>
            </a:r>
            <a:endParaRPr lang="th-TH" sz="2800" b="1" dirty="0" smtClean="0">
              <a:ea typeface="Cordia New"/>
              <a:cs typeface="TH SarabunPSK"/>
            </a:endParaRPr>
          </a:p>
          <a:p>
            <a:pPr algn="ctr"/>
            <a:r>
              <a:rPr lang="th-TH" sz="2800" b="1" dirty="0" smtClean="0">
                <a:ea typeface="Cordia New"/>
                <a:cs typeface="TH SarabunPSK"/>
              </a:rPr>
              <a:t>ตาม</a:t>
            </a:r>
            <a:r>
              <a:rPr lang="th-TH" sz="2800" b="1" dirty="0">
                <a:ea typeface="Cordia New"/>
                <a:cs typeface="TH SarabunPSK"/>
              </a:rPr>
              <a:t>แผนพัฒนากำลังแรงงานในระดับพื้นที่ ปี 2560 – 2564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12713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113620"/>
              </p:ext>
            </p:extLst>
          </p:nvPr>
        </p:nvGraphicFramePr>
        <p:xfrm>
          <a:off x="287523" y="2924944"/>
          <a:ext cx="8568953" cy="3682365"/>
        </p:xfrm>
        <a:graphic>
          <a:graphicData uri="http://schemas.openxmlformats.org/drawingml/2006/table">
            <a:tbl>
              <a:tblPr/>
              <a:tblGrid>
                <a:gridCol w="2754444"/>
                <a:gridCol w="1242001"/>
                <a:gridCol w="1055949"/>
                <a:gridCol w="990362"/>
                <a:gridCol w="1056128"/>
                <a:gridCol w="1470069"/>
              </a:tblGrid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อุตสาหกรรมและบริการ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แรงงาน</a:t>
                      </a:r>
                      <a:endParaRPr lang="en-US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ctr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ใน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ระบบ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GDP at </a:t>
                      </a:r>
                      <a:b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Current price 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2558</a:t>
                      </a:r>
                      <a:endParaRPr lang="th-TH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(ล้านบาท)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ผลิตภาพ</a:t>
                      </a:r>
                      <a:b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แรงงาน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แรงงานเพิ่ม</a:t>
                      </a:r>
                      <a:b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เฉลี่ย/ปี (5 ปี)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รายได้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จาก</a:t>
                      </a:r>
                      <a:endParaRPr lang="en-US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ctr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ผลิตภาพ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(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ล้านบาท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)</a:t>
                      </a:r>
                      <a:endParaRPr lang="th-TH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ctr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:</a:t>
                      </a:r>
                      <a:r>
                        <a:rPr lang="en-US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คิด 20</a:t>
                      </a:r>
                      <a:r>
                        <a:rPr lang="en-US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เกษตรกรรม การป่าไม้และการประมง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13,005,700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1,237,541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0.10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11,546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    219.73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979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6,365,400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3,642,196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0.57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39,432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  4,512.54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663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การไฟฟ้า ก๊าซ และการประปา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100,200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385,765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3.85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6,565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  5,055.11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39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การก่อสร้าง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2,165,400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379,293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0.18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420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     14.73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288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การขายส่ง การขาย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ปลีก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6,111,300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2,045,697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0.33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19,656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  1,315.90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939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การขนส่ง สถานที่เก็บสินค้าฯ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1,223,500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982,909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0.80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10,623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  1,706.83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ที่พักแรมและบริการด้านอาหาร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2,567,800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587,155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0.23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42,205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  1,930.12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130,448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14,754.96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272271" y="476672"/>
            <a:ext cx="4299729" cy="234061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 ผลิต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ภาพแรงงาน  หมายถึง อัตราส่วนของผลผลิตกับจำนวนแรงงานในระบบ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เศรษฐกิจ</a:t>
            </a:r>
          </a:p>
          <a:p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ผลิต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ภาพของแรงงาน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เป็นการเปรียบเทียบ ผลผลิต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ที่เกิดจากแรงงานคนหนึ่งๆ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โรงงาน ก. จ้างคนงาน 12 คน ทำงานร่วมกับเครื่องจักร 1 เครื่อง ได้ผลผลิตรวมทั้งสิ้น 360 ชิ้นต่อวัน ผลิตภาพของคนงานแต่ละคนจะเป็น 360 หารด้วย 12 คน ซึ่งเท่ากับ 30 ชิ้นต่อคนต่อวันเป็นต้น 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788024" y="286569"/>
            <a:ext cx="3960440" cy="1532334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en-US" sz="2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Fah kwang" pitchFamily="2" charset="-34"/>
                <a:cs typeface="TH Fah kwang" pitchFamily="2" charset="-34"/>
              </a:rPr>
              <a:t>GDP </a:t>
            </a:r>
            <a:r>
              <a:rPr lang="th-TH" sz="2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Fah kwang" pitchFamily="2" charset="-34"/>
                <a:cs typeface="TH Fah kwang" pitchFamily="2" charset="-34"/>
              </a:rPr>
              <a:t>เพิ่ม จากการเพิ่มแรงงานเข้าสู่กำลังแรงงาน</a:t>
            </a:r>
          </a:p>
          <a:p>
            <a:pPr algn="ctr"/>
            <a:r>
              <a:rPr lang="th-TH" sz="2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Fah kwang" pitchFamily="2" charset="-34"/>
                <a:cs typeface="TH Fah kwang" pitchFamily="2" charset="-34"/>
              </a:rPr>
              <a:t>(ผลิตภาพเพิ่ม)</a:t>
            </a:r>
            <a:endParaRPr lang="en-US" sz="28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54670"/>
            <a:ext cx="827584" cy="51861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692" y="1730650"/>
            <a:ext cx="1990255" cy="108663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947" y="1686143"/>
            <a:ext cx="1959408" cy="117564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1367"/>
            <a:ext cx="576064" cy="509361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23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1896073"/>
              </p:ext>
            </p:extLst>
          </p:nvPr>
        </p:nvGraphicFramePr>
        <p:xfrm>
          <a:off x="287523" y="3316957"/>
          <a:ext cx="8568953" cy="3438525"/>
        </p:xfrm>
        <a:graphic>
          <a:graphicData uri="http://schemas.openxmlformats.org/drawingml/2006/table">
            <a:tbl>
              <a:tblPr/>
              <a:tblGrid>
                <a:gridCol w="2754444"/>
                <a:gridCol w="1242001"/>
                <a:gridCol w="1055949"/>
                <a:gridCol w="1104291"/>
                <a:gridCol w="1224136"/>
                <a:gridCol w="1188132"/>
              </a:tblGrid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อุตสาหกรรมและบริการ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ค่าจ้างต่อ</a:t>
                      </a:r>
                      <a:r>
                        <a:rPr lang="th-TH" sz="2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คนต่อเดือน </a:t>
                      </a:r>
                      <a:r>
                        <a:rPr lang="th-TH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(ในระบบ)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ค่าจ้างต่อ</a:t>
                      </a:r>
                      <a:r>
                        <a:rPr lang="th-TH" sz="2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คนต่อเดือน</a:t>
                      </a:r>
                      <a:r>
                        <a:rPr lang="th-TH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นอกระบบ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แรงงานเพิ่ม</a:t>
                      </a:r>
                      <a:br>
                        <a:rPr lang="th-TH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เฉลี่ย/ปี</a:t>
                      </a:r>
                      <a:r>
                        <a:rPr lang="th-TH" sz="2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(</a:t>
                      </a:r>
                      <a:r>
                        <a:rPr lang="th-TH" sz="2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 ปี)</a:t>
                      </a:r>
                      <a:endParaRPr lang="th-TH" sz="2000" b="1" i="0" u="none" strike="noStrike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H SarabunPSK"/>
                        </a:rPr>
                        <a:t>รายได้จาก</a:t>
                      </a:r>
                    </a:p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H SarabunPSK"/>
                        </a:rPr>
                        <a:t>ค่าจ้างต่อปี</a:t>
                      </a:r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/>
                        </a:rPr>
                        <a:t/>
                      </a:r>
                      <a:b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/>
                        </a:rPr>
                      </a:br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/>
                        </a:rPr>
                        <a:t>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H SarabunPSK"/>
                        </a:rPr>
                        <a:t>20% </a:t>
                      </a:r>
                      <a:r>
                        <a:rPr lang="th-TH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H SarabunPSK"/>
                        </a:rPr>
                        <a:t>ของค่าจ้าง</a:t>
                      </a:r>
                      <a: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/>
                        </a:rPr>
                        <a:t/>
                      </a:r>
                      <a:br>
                        <a:rPr lang="th-TH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TH SarabunPSK"/>
                        </a:rPr>
                      </a:br>
                      <a:endParaRPr lang="th-TH" sz="1800" b="1" i="0" u="none" strike="noStrike" dirty="0">
                        <a:solidFill>
                          <a:schemeClr val="bg1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เกษตรกรรม การป่าไม้และการประมง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 14,427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6,583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11,546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912.10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182.42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7979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 12,464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6,624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39,432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3,134.41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62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6.88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6663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การไฟฟ้า ก๊าซ และการประปา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 30,306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21,095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6,565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1,661.90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332.38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13339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การก่อสร้าง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 11,169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7,273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 420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36.69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7.34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1288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การขายส่ง การขาย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ปลีก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 12,049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7,465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19,656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1,760.75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352.15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11939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การขนส่ง สถานที่เก็บสินค้าฯ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 17,732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13,273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10,623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1,692.01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338.40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ที่พักแรมและบริการด้านอาหาร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 10,849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7,848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42,205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3,974.69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794.94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130,448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13,172.54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2,634.51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272271" y="404664"/>
            <a:ext cx="4299729" cy="270065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แรงงานนอก</a:t>
            </a: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ระบบ </a:t>
            </a:r>
            <a:r>
              <a:rPr lang="en-US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Informal Sector)</a:t>
            </a: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หมายถึง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ผู้มี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งานทำ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ที่ไม่ได้รับความคุ้มครองหรือไม่มีหลักประกันทางสังคม คือ 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แรงงานที่ทำงานอิสระ 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 1 กลุ่มที่ทำงานรับจ้าง และมีเงินเดือนประจำ เช่น แรงงานรับจ้างทำ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การเกษตรตาม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ฤดูกาล แรงงานประมง คนรับใช้และคนทำงานบ้าน 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2 กลุ่มที่ทำอาชีพอิสระทั่วไป เช่น คนขับรถรับจ้าง เกษตรกร ชาวนา ชาวสวน แม่ค้าหาบแร่ แผงลอย ช่างเสริมสวย ช่างทำผม</a:t>
            </a:r>
          </a:p>
          <a:p>
            <a:endParaRPr lang="th-TH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788024" y="346782"/>
            <a:ext cx="3960440" cy="1191816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Fah kwang" pitchFamily="2" charset="-34"/>
                <a:cs typeface="TH Fah kwang" pitchFamily="2" charset="-34"/>
              </a:rPr>
              <a:t>รายได้เพิ่มของแรงงาน</a:t>
            </a:r>
          </a:p>
          <a:p>
            <a:pPr algn="ctr"/>
            <a:r>
              <a:rPr lang="th-TH" sz="32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Fah kwang" pitchFamily="2" charset="-34"/>
                <a:cs typeface="TH Fah kwang" pitchFamily="2" charset="-34"/>
              </a:rPr>
              <a:t>ที่เข้าสู่ตลาดแรงงาน</a:t>
            </a:r>
            <a:endParaRPr lang="en-US" sz="32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44624"/>
            <a:ext cx="827584" cy="51861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93" y="404664"/>
            <a:ext cx="468199" cy="477666"/>
          </a:xfrm>
          <a:prstGeom prst="rect">
            <a:avLst/>
          </a:prstGeom>
        </p:spPr>
      </p:pic>
      <p:pic>
        <p:nvPicPr>
          <p:cNvPr id="3074" name="Picture 2" descr="ผลการค้นหารูปภาพสำหรับ ?????????????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44824"/>
            <a:ext cx="1936328" cy="12203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ผลการค้นหารูปภาพสำหรับ ?????????????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44824"/>
            <a:ext cx="1444499" cy="11131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7717" y="1882696"/>
            <a:ext cx="1375574" cy="10752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44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ผลการค้นหารูปภาพสำหรับ ????????????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181" y="5399255"/>
            <a:ext cx="1356736" cy="135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AutoShape 3"/>
          <p:cNvSpPr>
            <a:spLocks noChangeArrowheads="1"/>
          </p:cNvSpPr>
          <p:nvPr/>
        </p:nvSpPr>
        <p:spPr bwMode="gray">
          <a:xfrm rot="10800000">
            <a:off x="2483768" y="3407862"/>
            <a:ext cx="3682229" cy="1380864"/>
          </a:xfrm>
          <a:prstGeom prst="upArrow">
            <a:avLst>
              <a:gd name="adj1" fmla="val 56944"/>
              <a:gd name="adj2" fmla="val 50782"/>
            </a:avLst>
          </a:prstGeom>
          <a:gradFill rotWithShape="1">
            <a:gsLst>
              <a:gs pos="0">
                <a:srgbClr val="BDBFB9"/>
              </a:gs>
              <a:gs pos="100000">
                <a:srgbClr val="F7F9F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kern="0" smtClean="0">
              <a:solidFill>
                <a:sysClr val="windowText" lastClr="000000"/>
              </a:solidFill>
            </a:endParaRPr>
          </a:p>
        </p:txBody>
      </p:sp>
      <p:pic>
        <p:nvPicPr>
          <p:cNvPr id="4100" name="Picture 4" descr="ผลการค้นหารูปภาพสำหรับ ????????????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413" y="5452413"/>
            <a:ext cx="1359819" cy="78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ounded Rectangle 36"/>
          <p:cNvSpPr/>
          <p:nvPr/>
        </p:nvSpPr>
        <p:spPr>
          <a:xfrm>
            <a:off x="1727684" y="260648"/>
            <a:ext cx="5976664" cy="792088"/>
          </a:xfrm>
          <a:prstGeom prst="round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3600" b="1" kern="0" dirty="0" smtClean="0">
                <a:solidFill>
                  <a:sysClr val="window" lastClr="FFFFFF"/>
                </a:solidFill>
                <a:latin typeface="TH Fah kwang" pitchFamily="2" charset="-34"/>
                <a:cs typeface="TH Fah kwang" pitchFamily="2" charset="-34"/>
              </a:rPr>
              <a:t>ผลที่ได้รับจากแผนพัฒนา</a:t>
            </a:r>
            <a:endParaRPr lang="en-US" sz="3600" b="1" kern="0" dirty="0" smtClean="0">
              <a:solidFill>
                <a:sysClr val="window" lastClr="FFFFFF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17" y="1556792"/>
            <a:ext cx="3131840" cy="2348880"/>
          </a:xfrm>
          <a:prstGeom prst="rect">
            <a:avLst/>
          </a:prstGeom>
          <a:noFill/>
          <a:ln w="9525">
            <a:solidFill>
              <a:sysClr val="windowText" lastClr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Rounded Rectangle 38"/>
          <p:cNvSpPr/>
          <p:nvPr/>
        </p:nvSpPr>
        <p:spPr>
          <a:xfrm>
            <a:off x="5940152" y="4725144"/>
            <a:ext cx="2232248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 smtClean="0">
                <a:solidFill>
                  <a:sysClr val="window" lastClr="FFFFFF"/>
                </a:solidFill>
                <a:latin typeface="TH NiramitIT๙" pitchFamily="2" charset="-34"/>
                <a:cs typeface="TH NiramitIT๙" pitchFamily="2" charset="-34"/>
              </a:rPr>
              <a:t>รายได้ </a:t>
            </a:r>
            <a:r>
              <a:rPr lang="en-US" sz="2400" b="1" kern="0" dirty="0" smtClean="0">
                <a:solidFill>
                  <a:sysClr val="window" lastClr="FFFFFF"/>
                </a:solidFill>
                <a:latin typeface="TH NiramitIT๙" pitchFamily="2" charset="-34"/>
                <a:cs typeface="TH NiramitIT๙" pitchFamily="2" charset="-34"/>
              </a:rPr>
              <a:t>(GDP)</a:t>
            </a:r>
            <a:endParaRPr lang="th-TH" sz="2400" b="1" kern="0" dirty="0" smtClean="0">
              <a:solidFill>
                <a:sysClr val="window" lastClr="FFFFFF"/>
              </a:solidFill>
              <a:latin typeface="TH NiramitIT๙" pitchFamily="2" charset="-34"/>
              <a:cs typeface="TH NiramitIT๙" pitchFamily="2" charset="-34"/>
            </a:endParaRPr>
          </a:p>
          <a:p>
            <a:pPr algn="ctr">
              <a:defRPr/>
            </a:pPr>
            <a:r>
              <a:rPr lang="en-US" sz="2400" b="1" kern="0" dirty="0" smtClean="0">
                <a:solidFill>
                  <a:sysClr val="window" lastClr="FFFFFF"/>
                </a:solidFill>
                <a:latin typeface="TH SarabunPSK" pitchFamily="34" charset="-34"/>
                <a:cs typeface="TH SarabunPSK" pitchFamily="34" charset="-34"/>
              </a:rPr>
              <a:t>14,754.96</a:t>
            </a:r>
            <a:r>
              <a:rPr lang="th-TH" sz="2400" b="1" kern="0" dirty="0" smtClean="0">
                <a:solidFill>
                  <a:sysClr val="window" lastClr="FFFFFF"/>
                </a:solidFill>
                <a:latin typeface="TH SarabunPSK" pitchFamily="34" charset="-34"/>
                <a:cs typeface="TH SarabunPSK" pitchFamily="34" charset="-34"/>
              </a:rPr>
              <a:t> ล้านบาท</a:t>
            </a:r>
            <a:r>
              <a:rPr lang="en-US" sz="2400" b="1" kern="0" dirty="0" smtClean="0">
                <a:solidFill>
                  <a:sysClr val="window" lastClr="FFFFFF"/>
                </a:solidFill>
                <a:latin typeface="TH NiramitIT๙" pitchFamily="2" charset="-34"/>
                <a:cs typeface="TH NiramitIT๙" pitchFamily="2" charset="-34"/>
              </a:rPr>
              <a:t> </a:t>
            </a:r>
            <a:endParaRPr lang="en-US" sz="2400" b="1" kern="0" dirty="0">
              <a:solidFill>
                <a:sysClr val="window" lastClr="FFFFFF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3563888" y="4725144"/>
            <a:ext cx="2088232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 smtClean="0">
                <a:solidFill>
                  <a:sysClr val="window" lastClr="FFFFFF"/>
                </a:solidFill>
                <a:latin typeface="TH NiramitIT๙" pitchFamily="2" charset="-34"/>
                <a:cs typeface="TH NiramitIT๙" pitchFamily="2" charset="-34"/>
              </a:rPr>
              <a:t>ผลิตภาพ</a:t>
            </a:r>
            <a:endParaRPr lang="en-US" sz="2400" b="1" kern="0" dirty="0" smtClean="0">
              <a:solidFill>
                <a:sysClr val="window" lastClr="FFFFFF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899592" y="4581128"/>
            <a:ext cx="2409444" cy="936104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400" b="1" kern="0" dirty="0" smtClean="0">
                <a:solidFill>
                  <a:sysClr val="window" lastClr="FFFFFF"/>
                </a:solidFill>
                <a:latin typeface="TH NiramitIT๙" pitchFamily="2" charset="-34"/>
                <a:cs typeface="TH NiramitIT๙" pitchFamily="2" charset="-34"/>
              </a:rPr>
              <a:t>แรงงานเพิ่มขึ้น</a:t>
            </a:r>
          </a:p>
          <a:p>
            <a:pPr algn="ctr">
              <a:defRPr/>
            </a:pPr>
            <a:r>
              <a:rPr lang="th-TH" sz="2400" b="1" kern="0" dirty="0" smtClean="0">
                <a:solidFill>
                  <a:sysClr val="window" lastClr="FFFFFF"/>
                </a:solidFill>
                <a:latin typeface="TH SarabunPSK" pitchFamily="34" charset="-34"/>
                <a:cs typeface="TH SarabunPSK" pitchFamily="34" charset="-34"/>
              </a:rPr>
              <a:t>5,021,040</a:t>
            </a:r>
            <a:endParaRPr lang="en-US" sz="2400" b="1" kern="0" dirty="0" smtClean="0">
              <a:solidFill>
                <a:sysClr val="window" lastClr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3995936" y="1484784"/>
            <a:ext cx="4896544" cy="2376264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5750" indent="-285750">
              <a:buFont typeface="Courier New" pitchFamily="49" charset="0"/>
              <a:buChar char="o"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บูรณาการแผนพัฒนากำลังคนทุกหน่วยงาน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สอดคล้องพื้นที่</a:t>
            </a:r>
          </a:p>
          <a:p>
            <a:pPr marL="285750" indent="-285750">
              <a:buFont typeface="Courier New" pitchFamily="49" charset="0"/>
              <a:buChar char="o"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ผลักดันนโยบายและยุทะศาสตร์ 20 ปี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ประเทศไทย 4.0/อุตสาหกรรม 4.0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บริหารงานจังหวัดและกลุ่มจังหวัด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NiramitIT๙" pitchFamily="2" charset="-34"/>
                <a:cs typeface="TH NiramitIT๙" pitchFamily="2" charset="-34"/>
              </a:rPr>
              <a:t>ประชารัฐ</a:t>
            </a:r>
            <a:endParaRPr lang="en-US" sz="2400" b="1" kern="0" dirty="0" smtClean="0">
              <a:solidFill>
                <a:prstClr val="black"/>
              </a:solidFill>
              <a:latin typeface="TH NiramitIT๙" pitchFamily="2" charset="-34"/>
              <a:cs typeface="TH NiramitIT๙" pitchFamily="2" charset="-34"/>
            </a:endParaRPr>
          </a:p>
        </p:txBody>
      </p:sp>
      <p:sp>
        <p:nvSpPr>
          <p:cNvPr id="45" name="Down Arrow 44"/>
          <p:cNvSpPr/>
          <p:nvPr/>
        </p:nvSpPr>
        <p:spPr>
          <a:xfrm rot="16200000">
            <a:off x="3264633" y="2442817"/>
            <a:ext cx="571505" cy="891102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228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Georgia"/>
            </a:endParaRPr>
          </a:p>
        </p:txBody>
      </p:sp>
      <p:pic>
        <p:nvPicPr>
          <p:cNvPr id="4098" name="Picture 2" descr="ผลการค้นหารูปภาพสำหรับ ???????????????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17" y="5733256"/>
            <a:ext cx="1299611" cy="962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6" descr="man13-5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532" y="5663190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3" descr="man13-7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71592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19" descr="man13-5.png"/>
          <p:cNvPicPr>
            <a:picLocks noChangeAspect="1"/>
          </p:cNvPicPr>
          <p:nvPr/>
        </p:nvPicPr>
        <p:blipFill>
          <a:blip r:embed="rId1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684" y="5646810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3" descr="man13-7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008" y="586832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3" descr="man13-7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8408" y="602072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83" descr="man13-7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808" y="617312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83" descr="man13-7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758" y="586832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3" descr="man13-7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616" y="564681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3" descr="man13-7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817" y="6020720"/>
            <a:ext cx="612302" cy="52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76" descr="man13-5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30" y="5644135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76" descr="man13-5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967" y="6009497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6" descr="man13-5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142" y="6127678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6" descr="man13-5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74" y="5553556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6" descr="man13-5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604" y="5897620"/>
            <a:ext cx="612304" cy="524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254" y="5544450"/>
            <a:ext cx="1316093" cy="1150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6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268760"/>
            <a:ext cx="2472275" cy="1854206"/>
          </a:xfrm>
          <a:prstGeom prst="rect">
            <a:avLst/>
          </a:prstGeom>
          <a:ln w="41275">
            <a:solidFill>
              <a:srgbClr val="FF0000"/>
            </a:solidFill>
            <a:miter lim="800000"/>
            <a:headEnd/>
            <a:tailEnd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1158"/>
            <a:ext cx="2790056" cy="2092542"/>
          </a:xfrm>
          <a:prstGeom prst="snip2DiagRect">
            <a:avLst>
              <a:gd name="adj1" fmla="val 2449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Oval 3"/>
          <p:cNvSpPr/>
          <p:nvPr/>
        </p:nvSpPr>
        <p:spPr>
          <a:xfrm>
            <a:off x="2781119" y="188640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800" b="1" kern="0" dirty="0" smtClean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1</a:t>
            </a:r>
            <a:endParaRPr lang="th-TH" sz="2800" b="1" kern="0" dirty="0">
              <a:solidFill>
                <a:sysClr val="windowText" lastClr="00000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95370" y="188640"/>
            <a:ext cx="2358008" cy="83099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จัดตั้งคณะทำงานจัดทำแผนระดับจังหวัด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5703698" y="1055877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 smtClean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2</a:t>
            </a:r>
            <a:endParaRPr lang="th-TH" sz="2800" b="1" kern="0" dirty="0">
              <a:solidFill>
                <a:sysClr val="windowText" lastClr="00000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44208" y="787264"/>
            <a:ext cx="2358008" cy="120032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วิเคราะห์การเติบโตของเศรษฐกิจ อุตสาหกรรม แรงงาน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52120" y="2636912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 smtClean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3</a:t>
            </a:r>
            <a:endParaRPr lang="th-TH" sz="2800" b="1" kern="0" dirty="0">
              <a:solidFill>
                <a:sysClr val="windowText" lastClr="00000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92630" y="2204864"/>
            <a:ext cx="2358008" cy="120032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คัดเลือกอุตสาหกรรรมป้าหมายและอุตสาหกรรมหลัก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65" y="3429000"/>
            <a:ext cx="2411760" cy="1808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val 10"/>
          <p:cNvSpPr/>
          <p:nvPr/>
        </p:nvSpPr>
        <p:spPr>
          <a:xfrm>
            <a:off x="1684988" y="4712472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 smtClean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4</a:t>
            </a:r>
            <a:endParaRPr lang="th-TH" sz="2800" b="1" kern="0" dirty="0">
              <a:solidFill>
                <a:sysClr val="windowText" lastClr="00000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3568" y="5491552"/>
            <a:ext cx="2358008" cy="120032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วิเคราะห์ห่วงซ่คุณค่าอุตสาหกรรรมป้าหมายและอุตสาหกรรมหลัก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784" y="3429000"/>
            <a:ext cx="2502024" cy="1876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Oval 13"/>
          <p:cNvSpPr/>
          <p:nvPr/>
        </p:nvSpPr>
        <p:spPr>
          <a:xfrm>
            <a:off x="4223524" y="4771472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 smtClean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5</a:t>
            </a:r>
            <a:endParaRPr lang="th-TH" sz="2800" b="1" kern="0" dirty="0">
              <a:solidFill>
                <a:sysClr val="windowText" lastClr="00000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22104" y="5550552"/>
            <a:ext cx="2358008" cy="120032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วิเคราะห์ตำแหน่งงานในอุตสาหกรรรมป้าหมายและอุตสาหกรรมหลัก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523320"/>
            <a:ext cx="22860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Oval 16"/>
          <p:cNvSpPr/>
          <p:nvPr/>
        </p:nvSpPr>
        <p:spPr>
          <a:xfrm>
            <a:off x="7103844" y="4771472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 smtClean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6</a:t>
            </a:r>
            <a:endParaRPr lang="th-TH" sz="2800" b="1" kern="0" dirty="0">
              <a:solidFill>
                <a:sysClr val="windowText" lastClr="00000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02424" y="5550552"/>
            <a:ext cx="2358008" cy="83099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กำหนดแผนพัฒนากำลังแรงงานจังหวัด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5" name="Picture 9" descr="Image result for ?????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4039" y="2473228"/>
            <a:ext cx="852714" cy="98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87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411760" y="3140968"/>
            <a:ext cx="6552728" cy="3672408"/>
          </a:xfrm>
          <a:prstGeom prst="rect">
            <a:avLst/>
          </a:prstGeom>
          <a:solidFill>
            <a:srgbClr val="FFC000"/>
          </a:solidFill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79512" y="258060"/>
            <a:ext cx="5328592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2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การวิเคราะห์การเติบโตของอุตสาหกรรม</a:t>
            </a:r>
            <a:endParaRPr lang="en-US" sz="32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15516" y="1124744"/>
            <a:ext cx="5292588" cy="180474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t" anchorCtr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ศึกษาสภาพเศรษฐกิจ สังคม สถานการ์กำลังแรงงาน  การมีงานทำ</a:t>
            </a:r>
          </a:p>
          <a:p>
            <a:pPr marL="342900" indent="-342900">
              <a:buFontTx/>
              <a:buAutoNum type="arabicPeriod"/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การเข้าออกของแรงงาน (เกษียณอายุ  การย้ายออก)</a:t>
            </a:r>
          </a:p>
          <a:p>
            <a:pPr marL="342900" indent="-342900">
              <a:buFontTx/>
              <a:buAutoNum type="arabicPeriod"/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อัตราการเติบโตของอุตสาหกรรม (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GDP 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ย้อนหลัง 5 ปี</a:t>
            </a:r>
          </a:p>
          <a:p>
            <a:pPr marL="342900" indent="-342900">
              <a:buFontTx/>
              <a:buAutoNum type="arabicPeriod"/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อัตรากำลังการผลิตของอุตสาหกรรมในอนาคต (5 ปี ต่อไป)</a:t>
            </a:r>
          </a:p>
          <a:p>
            <a:pPr marL="342900" indent="-342900">
              <a:buFontTx/>
              <a:buAutoNum type="arabicPeriod"/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อัตราการเพิ่มผลิตภาพแรงงาน  (ย้อนหลัง 5 ปี)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624692" y="4149080"/>
            <a:ext cx="6228692" cy="259228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42900" indent="-342900">
              <a:buFontTx/>
              <a:buAutoNum type="arabicPeriod"/>
            </a:pP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มีอัตราการเติบโตสูงและมีศักยภาพในการพัฒนา (</a:t>
            </a:r>
            <a:r>
              <a:rPr lang="en-US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Sunrise Industry) </a:t>
            </a: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หรือได้รับการผลักดันจากนโยบาย / ยุทธศาสตร์</a:t>
            </a:r>
          </a:p>
          <a:p>
            <a:pPr marL="342900" indent="-342900">
              <a:buFontTx/>
              <a:buAutoNum type="arabicPeriod"/>
            </a:pP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มีผลิตภัณฑ์มวลรวม (</a:t>
            </a:r>
            <a:r>
              <a:rPr lang="en-US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GDP) </a:t>
            </a: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สูง</a:t>
            </a:r>
            <a:endParaRPr lang="en-US" sz="2000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FontTx/>
              <a:buAutoNum type="arabicPeriod"/>
            </a:pP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มีการจ้างงาน สูง</a:t>
            </a:r>
          </a:p>
          <a:p>
            <a:pPr marL="342900" indent="-342900">
              <a:buFontTx/>
              <a:buAutoNum type="arabicPeriod"/>
            </a:pP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มีการขาดแคลนแรงงาน ทั้งในเชิงปริมาณ หรือคุณภาพ</a:t>
            </a:r>
          </a:p>
          <a:p>
            <a:pPr marL="342900" indent="-342900">
              <a:buFontTx/>
              <a:buAutoNum type="arabicPeriod"/>
            </a:pP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มีองค์กรหลัก เช่น สมาคม สภาธุรกิจ หรือองค์กรวิชาชีพที่พร้อมจะเป็นเจ้าภาพร่วมดำเนินการ</a:t>
            </a:r>
          </a:p>
          <a:p>
            <a:pPr marL="342900" indent="-342900">
              <a:buFontTx/>
              <a:buAutoNum type="arabicPeriod"/>
            </a:pP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มีข้อมูลสถิติที่เพียงพอ สามารถนำมาวิเคราะห์ได้</a:t>
            </a:r>
            <a:endParaRPr lang="en-US" sz="2000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FontTx/>
              <a:buAutoNum type="arabicPeriod"/>
            </a:pPr>
            <a:endParaRPr lang="en-US" sz="20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624692" y="3284984"/>
            <a:ext cx="6228692" cy="79208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ค้ดเลือกอุตสาหกรรมหลักของจังหวัด</a:t>
            </a:r>
            <a:endParaRPr lang="en-US" sz="32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9106" y="188640"/>
            <a:ext cx="5523014" cy="28109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2050" name="Picture 2" descr="Image result for การเติบโตทางเศรษฐกิจ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602086"/>
            <a:ext cx="2088704" cy="11931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154" y="506760"/>
            <a:ext cx="1907704" cy="12694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2656"/>
            <a:ext cx="864096" cy="6227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Image result for อุตสาหกรรม 4.0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901" y="4797151"/>
            <a:ext cx="1741552" cy="9136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อุตสาหกรรม 4.0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89040"/>
            <a:ext cx="2123704" cy="22679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97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9512" y="126301"/>
            <a:ext cx="4384282" cy="105560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การวิเคราะห์ห่วงโซ่คุณค่าอุตสาหกรรม </a:t>
            </a:r>
            <a:endParaRPr lang="en-US" sz="2800" b="1" i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8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8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Value Chain)</a:t>
            </a:r>
            <a:endParaRPr lang="en-US" sz="28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767273" y="1340768"/>
            <a:ext cx="3968646" cy="11918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การจัดกลุ่มโดยสมาคมผู้ประกอบการ</a:t>
            </a:r>
            <a:endParaRPr lang="en-US" sz="32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94080" y="1356687"/>
            <a:ext cx="3968646" cy="119181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การจัดกลุ่มอุตสาหกรรม </a:t>
            </a:r>
          </a:p>
          <a:p>
            <a:pPr algn="ctr"/>
            <a:r>
              <a:rPr lang="en-US" sz="32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TSIC</a:t>
            </a:r>
            <a:endParaRPr lang="en-US" sz="32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5822603"/>
              </p:ext>
            </p:extLst>
          </p:nvPr>
        </p:nvGraphicFramePr>
        <p:xfrm>
          <a:off x="310217" y="2636912"/>
          <a:ext cx="3865116" cy="4034790"/>
        </p:xfrm>
        <a:graphic>
          <a:graphicData uri="http://schemas.openxmlformats.org/drawingml/2006/table">
            <a:tbl>
              <a:tblPr/>
              <a:tblGrid>
                <a:gridCol w="213104"/>
                <a:gridCol w="289842"/>
                <a:gridCol w="374461"/>
                <a:gridCol w="395421"/>
                <a:gridCol w="2592288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การผลิตผลิตภัณฑ์คอมพิวเตอร์  อิเล็กทรอนิกส์  และอุปกรณ์ที่ใช้ในทางทัศนศาสตร์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การผลิตชิ้นส่วนและแผ่นวงจรอิเล็กทรอนิกส์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2610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การผลิตชิ้นส่วนและแผ่นวงจรอิเล็กทรอนิกส์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26101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การผลิตชิ้นส่วนอุปกรณ์แสดงภาพ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26102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การผลิตตัวเก็บประจุและตัวต้านทานอิเล็กทรอนิกส์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26103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การผลิตแผ่นวงจรอิเล็กทรอนิกส์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26104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การผลิตอุปกรณ์กึ่งตัวนำและวงจรรวม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26109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การผลิตชิ้นส่วนอิเล็กทรอนิกส์อื่นๆ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การผลิตคอมพิวเตอร์และอุปกรณ์ต่อพ่วง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2620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การผลิตคอมพิวเตอร์และอุปกรณ์ต่อพ่วง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26201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การผลิต/ประกอบคอมพิวเตอร์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26202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การผลิตอุปกรณ์จัดเก็บข้อมูล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26203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การผลิตจอคอมพิวเตอร์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26209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การผลิตอุปกรณ์ต่อพ่วงอื่นๆ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6261" y="2729554"/>
            <a:ext cx="4224211" cy="3147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Image result for ห่วงโซ่คุณค่า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287" y="259821"/>
            <a:ext cx="1027343" cy="788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?????????????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68392"/>
            <a:ext cx="1242192" cy="834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 result for ?????????????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59821"/>
            <a:ext cx="986866" cy="734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Down Arrow 9"/>
          <p:cNvSpPr/>
          <p:nvPr/>
        </p:nvSpPr>
        <p:spPr>
          <a:xfrm rot="16200000">
            <a:off x="5656680" y="476883"/>
            <a:ext cx="714380" cy="428628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Georgia"/>
            </a:endParaRPr>
          </a:p>
        </p:txBody>
      </p:sp>
      <p:sp>
        <p:nvSpPr>
          <p:cNvPr id="11" name="Down Arrow 10"/>
          <p:cNvSpPr/>
          <p:nvPr/>
        </p:nvSpPr>
        <p:spPr>
          <a:xfrm rot="16200000">
            <a:off x="7444023" y="439790"/>
            <a:ext cx="714380" cy="428628"/>
          </a:xfrm>
          <a:prstGeom prst="downArrow">
            <a:avLst/>
          </a:prstGeom>
          <a:solidFill>
            <a:srgbClr val="FF0000"/>
          </a:solidFill>
          <a:ln w="11429" cap="flat" cmpd="sng" algn="ctr">
            <a:noFill/>
            <a:prstDash val="sysDash"/>
          </a:ln>
          <a:effectLst>
            <a:glow rad="101600">
              <a:srgbClr val="8C7B70">
                <a:satMod val="175000"/>
                <a:alpha val="40000"/>
              </a:srgbClr>
            </a:glow>
          </a:effectLst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Georgia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89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116632"/>
            <a:ext cx="8352928" cy="667105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95000"/>
              </a:lnSpc>
            </a:pPr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4. วิเคราะห์หาความต้องการกำลังคนส่วนเพิ่มโดยแบบจำลองทางคณิตศาสตร์ 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>
              <a:lnSpc>
                <a:spcPct val="95000"/>
              </a:lnSpc>
              <a:tabLst>
                <a:tab pos="540385" algn="l"/>
              </a:tabLs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	ดังสมการ ต่อไปนี้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342900" indent="-342900">
              <a:lnSpc>
                <a:spcPct val="95000"/>
              </a:lnSpc>
              <a:buFont typeface="+mj-lt"/>
              <a:buAutoNum type="arabicPeriod"/>
              <a:tabLst>
                <a:tab pos="540385" algn="l"/>
              </a:tabLs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ความต้องการส่วนเพิ่มรวมในปีต่อไป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= A + B + C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771525">
              <a:lnSpc>
                <a:spcPct val="95000"/>
              </a:lnSpc>
              <a:tabLst>
                <a:tab pos="540385" algn="l"/>
              </a:tabLst>
            </a:pP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A 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ความต้องการส่วนเพิ่มจากการเติบโตของอุตสาหกรรม (หน่วย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: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 คน)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771525">
              <a:lnSpc>
                <a:spcPct val="95000"/>
              </a:lnSpc>
              <a:tabLst>
                <a:tab pos="540385" algn="l"/>
              </a:tabLst>
            </a:pP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B 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ความต้องการส่วนเพิ่มจากการเกษียณอายุ (หน่วย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คน)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771525">
              <a:lnSpc>
                <a:spcPct val="95000"/>
              </a:lnSpc>
              <a:tabLst>
                <a:tab pos="540385" algn="l"/>
              </a:tabLst>
            </a:pP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C 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ความต้องการส่วนเพิ่มจากการย้ายเข้า/ออกจากอุตสาหกรรม (หน่วย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: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 คน) 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342900" indent="-342900">
              <a:lnSpc>
                <a:spcPct val="95000"/>
              </a:lnSpc>
              <a:buFont typeface="+mj-lt"/>
              <a:buAutoNum type="arabicPeriod"/>
              <a:tabLst>
                <a:tab pos="540385" algn="l"/>
              </a:tabLs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ความต้องการส่วนเพิ่มจากการเติบโตของอุตสาหกรรม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=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(L x G)/P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771525">
              <a:lnSpc>
                <a:spcPct val="95000"/>
              </a:lnSpc>
              <a:tabLst>
                <a:tab pos="540385" algn="l"/>
              </a:tabLst>
            </a:pP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L 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ปริมาณกำลังคนที่มีอยู่ในปัจจุบัน (หน่วย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คน)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771525">
              <a:lnSpc>
                <a:spcPct val="95000"/>
              </a:lnSpc>
              <a:tabLst>
                <a:tab pos="540385" algn="l"/>
              </a:tabLst>
            </a:pP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G 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อัตราการเติบโตของอุตสาหกรรม (หน่วย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ร้อยละต่อปี)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771525">
              <a:lnSpc>
                <a:spcPct val="95000"/>
              </a:lnSpc>
              <a:tabLst>
                <a:tab pos="540385" algn="l"/>
              </a:tabLst>
            </a:pP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P 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อัตราการเพิ่มผลิตภาพแรงงานของอุตสาหกรรม (หน่วย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ร้อยละต่อปี)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342900" indent="-342900">
              <a:lnSpc>
                <a:spcPct val="95000"/>
              </a:lnSpc>
              <a:buFont typeface="+mj-lt"/>
              <a:buAutoNum type="arabicPeriod"/>
              <a:tabLst>
                <a:tab pos="540385" algn="l"/>
              </a:tabLs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ความต้องการส่วนเพิ่มจากการเกษียณอายุ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=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(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L x R)/100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771525">
              <a:lnSpc>
                <a:spcPct val="95000"/>
              </a:lnSpc>
              <a:tabLst>
                <a:tab pos="540385" algn="l"/>
              </a:tabLst>
            </a:pP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L 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ปริมาณกำลังคนที่มีอยู่ในปัจจุบัน (หน่วย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คน)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771525">
              <a:lnSpc>
                <a:spcPct val="95000"/>
              </a:lnSpc>
              <a:tabLst>
                <a:tab pos="540385" algn="l"/>
              </a:tabLst>
            </a:pP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R 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อัตราการเกษียณอายุของคนในอุตสาหกรรม (หน่วย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ร้อยละต่อปี)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342900" indent="-342900">
              <a:lnSpc>
                <a:spcPct val="95000"/>
              </a:lnSpc>
              <a:buFont typeface="+mj-lt"/>
              <a:buAutoNum type="arabicPeriod"/>
              <a:tabLst>
                <a:tab pos="540385" algn="l"/>
              </a:tabLs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ความต้องการส่วนเพิ่มจากการย้ายเข้า/ออกจากอุตสาหกรรม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=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 (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L x M)/100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771525">
              <a:lnSpc>
                <a:spcPct val="95000"/>
              </a:lnSpc>
              <a:tabLst>
                <a:tab pos="540385" algn="l"/>
              </a:tabLst>
            </a:pP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L 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ปริมาณกำลังคนที่มีอยู่ในปัจจุบัน (หน่วย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คน)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 marL="771525">
              <a:lnSpc>
                <a:spcPct val="95000"/>
              </a:lnSpc>
              <a:tabLst>
                <a:tab pos="540385" algn="l"/>
              </a:tabLst>
            </a:pP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R 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อัตราการย้ายเข้า/ออกของคนในอุตสาหกรรม (หน่วย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: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ร้อยละต่อปี)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>
              <a:lnSpc>
                <a:spcPct val="95000"/>
              </a:lnSpc>
              <a:tabLst>
                <a:tab pos="540385" algn="l"/>
                <a:tab pos="1260475" algn="l"/>
              </a:tabLst>
            </a:pP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	</a:t>
            </a:r>
            <a:r>
              <a:rPr lang="th-TH" sz="2400" u="sng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หมายเหตุ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: 	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ก. หากมีการย้ายเข้าสุทธิ อัตราจะเป็นลบ (-)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>
              <a:lnSpc>
                <a:spcPct val="95000"/>
              </a:lnSpc>
              <a:tabLst>
                <a:tab pos="540385" algn="l"/>
                <a:tab pos="1260475" algn="l"/>
              </a:tabLst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		ข. หากมีการย้ายออกสุทธิ อัตราจะเป็นบวก (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+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)</a:t>
            </a:r>
            <a:endParaRPr lang="en-US" sz="16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  <a:p>
            <a:pPr>
              <a:lnSpc>
                <a:spcPct val="95000"/>
              </a:lnSpc>
              <a:tabLst>
                <a:tab pos="540385" algn="l"/>
                <a:tab pos="1260475" algn="l"/>
              </a:tabLst>
            </a:pPr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	อ้างอิง </a:t>
            </a:r>
            <a:r>
              <a:rPr lang="en-US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: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Arial Unicode MS"/>
                <a:cs typeface="TH SarabunPSK" pitchFamily="34" charset="-34"/>
              </a:rPr>
              <a:t>คู่มือแนวทางการดำเนินงานของคณะอนุกรรมการพัฒนาแรงงานและประสานงานการฝึกอาชีพจังหวัด (กพร.ปจ.)</a:t>
            </a:r>
            <a:endParaRPr lang="en-US" sz="1200" dirty="0">
              <a:solidFill>
                <a:srgbClr val="000000"/>
              </a:solidFill>
              <a:latin typeface="TH SarabunPSK" pitchFamily="34" charset="-34"/>
              <a:ea typeface="Arial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08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92" y="1052736"/>
            <a:ext cx="7539015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323528" y="188640"/>
            <a:ext cx="828092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วิเคราะห์ตำแหน่งหลักและปริมาณกำลังคนปัจจุบัน</a:t>
            </a:r>
            <a:endParaRPr lang="en-US" sz="40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35696" y="4889229"/>
            <a:ext cx="5472608" cy="15696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ข้อมูลจากแบบสอบถาม</a:t>
            </a:r>
          </a:p>
          <a:p>
            <a:pPr algn="ctr"/>
            <a:r>
              <a:rPr lang="th-TH" sz="4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ประชุมผู้ประกอบการ</a:t>
            </a:r>
            <a:endParaRPr lang="en-US" sz="4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36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9891949"/>
              </p:ext>
            </p:extLst>
          </p:nvPr>
        </p:nvGraphicFramePr>
        <p:xfrm>
          <a:off x="323528" y="188640"/>
          <a:ext cx="8496943" cy="6276975"/>
        </p:xfrm>
        <a:graphic>
          <a:graphicData uri="http://schemas.openxmlformats.org/drawingml/2006/table">
            <a:tbl>
              <a:tblPr/>
              <a:tblGrid>
                <a:gridCol w="1797638"/>
                <a:gridCol w="2116139"/>
                <a:gridCol w="1344179"/>
                <a:gridCol w="3238987"/>
              </a:tblGrid>
              <a:tr h="292225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จังหวัด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มุกดาหาร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อุตสาหกรรม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ท่องเที่ยว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0594"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อัตราการเติบโตของอุตสาหกรรม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sng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การเกษียณอายุ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ร้อยละต่อปี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60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61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sng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การย้ายออกจากอุตสาหกรรม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62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63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64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FF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225">
                <a:tc gridSpan="4"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อัตราการเปลี่ยนแปลงผลิตภาพ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92225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มัธยมหรือต่ำกว่า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ปวช. ปวส.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ป.ตรีหรือสูงกว่า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60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61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62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63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2922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64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23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6" y="1147430"/>
            <a:ext cx="8963348" cy="40817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60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979712" y="980728"/>
            <a:ext cx="7073552" cy="296251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lvl="0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ประชุม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คณะทำงาน เพื่อทบทวน แผนพัฒนากำลังคนจังหวัด </a:t>
            </a:r>
            <a:endParaRPr lang="th-TH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lvl="0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ทำความเข้าใจวัตถุประสงค์ เป้าหมาย และ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วิธีการขับเคลื่อนแผนให้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ตรงกัน</a:t>
            </a:r>
          </a:p>
          <a:p>
            <a:pPr lvl="0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กำหนดตัวชี้วัดผลสำเร็จ </a:t>
            </a:r>
            <a:r>
              <a:rPr lang="th-TH" sz="2400" b="1" i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วิธีการ</a:t>
            </a:r>
            <a:r>
              <a:rPr lang="th-TH" sz="2400" b="1" i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ติดตาม ประเมินผลสำเร็จ</a:t>
            </a:r>
          </a:p>
          <a:p>
            <a:pPr lvl="0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จัดลำดับ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ความสำคัญ จัดสรร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ภารกิจ เป้าหมาย และกำหนดผู้รับผิดชอบ</a:t>
            </a:r>
          </a:p>
          <a:p>
            <a:pPr lvl="0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เขียนโครงการ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รองรับภารกิจ แผนการขับเคลื่อน และแผนปฏิบัติ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การประจำปี</a:t>
            </a:r>
          </a:p>
          <a:p>
            <a:pPr lvl="0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กำหนดช่องทาง และสรรหา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งบประมาณ</a:t>
            </a:r>
          </a:p>
          <a:p>
            <a:pPr lvl="0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7. กำหนดรูปแบบรายงาน และการประสานผลงาน</a:t>
            </a:r>
            <a:endParaRPr lang="th-TH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9807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th-TH" sz="3600" b="1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ข้อปฏิบัติเพื่อการขับเคลื่อนแผนพัฒนากำลังคนจังหวัด</a:t>
            </a:r>
            <a:endParaRPr lang="en-US" sz="3600" b="1" spc="50" dirty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979712" y="3974916"/>
            <a:ext cx="7073552" cy="132802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lvl="0"/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ฝึกอบรม และทำความเข้าใจกับผู้ปฏิบัติงาน ที่ได้รับมอบหมาย</a:t>
            </a:r>
          </a:p>
          <a:p>
            <a:pPr lvl="0"/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รวบรวมผลการปฏิบัติ ประมวลผล และสรุปผล เป็นประจำทุกเดือน</a:t>
            </a:r>
          </a:p>
          <a:p>
            <a:pPr lvl="0"/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ให้ความรู้ กระตุ้นและอำนวยความสะดวก สถานประกอบการ เพื่อร่วมพัฒนา</a:t>
            </a:r>
            <a:endParaRPr lang="th-TH" sz="24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979712" y="5438133"/>
            <a:ext cx="7079913" cy="132802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/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แจ้งผล ผ่านระบบสารสนเทศ ทุกขณะ เพื่อสะท้อนผลสำเร็จ</a:t>
            </a:r>
          </a:p>
          <a:p>
            <a:pPr lvl="0"/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จัดประชุมประจำเดือน คณะทำงาน เพื่อติดตามการทำงานและประเมินผล</a:t>
            </a:r>
            <a:endParaRPr lang="th-TH" sz="24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lvl="0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วางแผนการปฏิบัติล่างหน้า หรือในปีต่อไป</a:t>
            </a:r>
            <a:endParaRPr lang="th-TH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6512" y="1052736"/>
            <a:ext cx="1943200" cy="28501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t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วางแผนบริหารจัดการ</a:t>
            </a:r>
          </a:p>
          <a:p>
            <a:pPr algn="ctr"/>
            <a:r>
              <a:rPr lang="th-TH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แผนพัฒนากำลังคน</a:t>
            </a:r>
            <a:endParaRPr 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01" y="1890040"/>
            <a:ext cx="1626221" cy="15389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36512" y="3974915"/>
            <a:ext cx="1900505" cy="132802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 anchor="t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th-TH" sz="24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กระตุ้นและสร้างความเร่วมมือ</a:t>
            </a:r>
            <a:endParaRPr lang="th-TH" sz="2400" b="1" spc="50" dirty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04254" y="4725144"/>
            <a:ext cx="1616968" cy="6083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36513" y="5438133"/>
            <a:ext cx="1943200" cy="132802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t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th-TH" sz="24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ประเมินผลสำเร็จ</a:t>
            </a:r>
            <a:endParaRPr lang="th-TH" sz="2400" b="1" spc="50" dirty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36" y="5868550"/>
            <a:ext cx="1442036" cy="8330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4" r="17272"/>
          <a:stretch/>
        </p:blipFill>
        <p:spPr bwMode="auto">
          <a:xfrm>
            <a:off x="8127449" y="0"/>
            <a:ext cx="1053063" cy="103247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222" y="3004282"/>
            <a:ext cx="830276" cy="8494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5950"/>
            <a:ext cx="813110" cy="69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97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t" anchorCtr="0"/>
      <a:lstStyle>
        <a:defPPr algn="r">
          <a:defRPr sz="2400" b="1" dirty="0" smtClean="0">
            <a:latin typeface="TH SarabunPSK" pitchFamily="34" charset="-34"/>
            <a:cs typeface="TH SarabunPSK" pitchFamily="34" charset="-34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sz="2800" dirty="0" smtClean="0">
            <a:latin typeface="TH SarabunPSK" pitchFamily="34" charset="-34"/>
            <a:cs typeface="TH SarabunPSK" pitchFamily="34" charset="-34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กรมพัฒนาฝีมือแรงงาน">
  <a:themeElements>
    <a:clrScheme name="กรมพัฒนาฝีมือแรงงา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รมพัฒนาฝีมือแรงงา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Courier New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Courier New" pitchFamily="49" charset="0"/>
          </a:defRPr>
        </a:defPPr>
      </a:lstStyle>
    </a:lnDef>
  </a:objectDefaults>
  <a:extraClrSchemeLst>
    <a:extraClrScheme>
      <a:clrScheme name="กรมพัฒนาฝีมือแรงงา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1632</TotalTime>
  <Words>7063</Words>
  <Application>Microsoft Office PowerPoint</Application>
  <PresentationFormat>On-screen Show (4:3)</PresentationFormat>
  <Paragraphs>2024</Paragraphs>
  <Slides>50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50</vt:i4>
      </vt:variant>
    </vt:vector>
  </HeadingPairs>
  <TitlesOfParts>
    <vt:vector size="56" baseType="lpstr">
      <vt:lpstr>Office Theme</vt:lpstr>
      <vt:lpstr>1_กรมพัฒนาฝีมือแรงงาน</vt:lpstr>
      <vt:lpstr>2_Office Theme</vt:lpstr>
      <vt:lpstr>6_Default Design</vt:lpstr>
      <vt:lpstr>3_Office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Dheerayut</dc:creator>
  <cp:lastModifiedBy>Dheerayut</cp:lastModifiedBy>
  <cp:revision>205</cp:revision>
  <dcterms:created xsi:type="dcterms:W3CDTF">2016-12-15T02:27:21Z</dcterms:created>
  <dcterms:modified xsi:type="dcterms:W3CDTF">2017-01-26T01:26:52Z</dcterms:modified>
</cp:coreProperties>
</file>