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58" r:id="rId4"/>
    <p:sldId id="260" r:id="rId5"/>
    <p:sldId id="256" r:id="rId6"/>
    <p:sldId id="259" r:id="rId7"/>
    <p:sldId id="261" r:id="rId8"/>
    <p:sldId id="263" r:id="rId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1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26/01/60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26/01/60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26/01/60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26/01/60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26/01/60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26/01/60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26/01/60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26/01/60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26/01/60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26/01/60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7F7570-ADAC-4E43-B212-089690D6A543}" type="datetimeFigureOut">
              <a:rPr lang="th-TH" smtClean="0"/>
              <a:pPr/>
              <a:t>26/01/60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F7570-ADAC-4E43-B212-089690D6A543}" type="datetimeFigureOut">
              <a:rPr lang="th-TH" smtClean="0"/>
              <a:pPr/>
              <a:t>26/01/60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57104-EB9A-4D51-9C40-F4F5C09F101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hyperlink" Target="http://www.google.co.th/url?sa=i&amp;rct=j&amp;q=&amp;esrc=s&amp;frm=1&amp;source=images&amp;cd=&amp;cad=rja&amp;uact=8&amp;ved=0ahUKEwiOw6Wc_LHRAhUeTo8KHe2AB8oQjRwIBw&amp;url=http://www.tomsitpro.com/articles/it-certification-training,2-141.html&amp;bvm=bv.143423383,d.c2I&amp;psig=AFQjCNHIw13ShyRC_p1LYaaI3afn5qOKLA&amp;ust=1483945040038520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642918"/>
            <a:ext cx="8101042" cy="2684471"/>
          </a:xfrm>
        </p:spPr>
        <p:txBody>
          <a:bodyPr>
            <a:noAutofit/>
          </a:bodyPr>
          <a:lstStyle/>
          <a:p>
            <a:r>
              <a:rPr lang="th-TH" sz="4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4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4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ทบทวนแผนพัฒนากำลังคนจังหวัด</a:t>
            </a:r>
            <a:r>
              <a:rPr lang="en-US" sz="4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48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4800" b="1" dirty="0" smtClean="0">
                <a:solidFill>
                  <a:schemeClr val="accent2"/>
                </a:solidFill>
                <a:latin typeface="TH SarabunPSK" pitchFamily="34" charset="-34"/>
                <a:cs typeface="TH SarabunPSK" pitchFamily="34" charset="-34"/>
              </a:rPr>
              <a:t>Rolling Plan</a:t>
            </a:r>
            <a:endParaRPr lang="en-US" sz="4800" b="1" dirty="0">
              <a:solidFill>
                <a:schemeClr val="accent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57810" y="5786454"/>
            <a:ext cx="4186222" cy="1042998"/>
          </a:xfrm>
        </p:spPr>
        <p:txBody>
          <a:bodyPr>
            <a:normAutofit/>
          </a:bodyPr>
          <a:lstStyle/>
          <a:p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กองยุทธศาสตร์และเครือข่ายพัฒนาฝีมือแรงงาน</a:t>
            </a:r>
          </a:p>
          <a:p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</a:p>
        </p:txBody>
      </p:sp>
      <p:pic>
        <p:nvPicPr>
          <p:cNvPr id="4" name="Picture 14" descr="http://backup.dsd.go.th/download/logo/ds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142852"/>
            <a:ext cx="1338481" cy="1357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0" y="257175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grpSp>
        <p:nvGrpSpPr>
          <p:cNvPr id="28" name="กลุ่ม 27"/>
          <p:cNvGrpSpPr/>
          <p:nvPr/>
        </p:nvGrpSpPr>
        <p:grpSpPr>
          <a:xfrm>
            <a:off x="5786446" y="3714752"/>
            <a:ext cx="1785950" cy="1285884"/>
            <a:chOff x="3714744" y="3214686"/>
            <a:chExt cx="2619375" cy="2066925"/>
          </a:xfrm>
        </p:grpSpPr>
        <p:pic>
          <p:nvPicPr>
            <p:cNvPr id="5141" name="Picture 2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3214686"/>
              <a:ext cx="2619375" cy="2066925"/>
            </a:xfrm>
            <a:prstGeom prst="rect">
              <a:avLst/>
            </a:prstGeom>
            <a:noFill/>
          </p:spPr>
        </p:pic>
        <p:pic>
          <p:nvPicPr>
            <p:cNvPr id="5139" name="Picture 1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14744" y="3271850"/>
              <a:ext cx="2486025" cy="1943100"/>
            </a:xfrm>
            <a:prstGeom prst="rect">
              <a:avLst/>
            </a:prstGeom>
            <a:noFill/>
          </p:spPr>
        </p:pic>
        <p:grpSp>
          <p:nvGrpSpPr>
            <p:cNvPr id="5136" name="Group 16"/>
            <p:cNvGrpSpPr>
              <a:grpSpLocks/>
            </p:cNvGrpSpPr>
            <p:nvPr/>
          </p:nvGrpSpPr>
          <p:grpSpPr bwMode="auto">
            <a:xfrm>
              <a:off x="3714744" y="3214686"/>
              <a:ext cx="2617788" cy="2066925"/>
              <a:chOff x="0" y="0"/>
              <a:chExt cx="4123" cy="3256"/>
            </a:xfrm>
          </p:grpSpPr>
          <p:sp>
            <p:nvSpPr>
              <p:cNvPr id="5140" name="Rectangle 2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120" cy="32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5138" name="Rectangle 18"/>
              <p:cNvSpPr>
                <a:spLocks noChangeArrowheads="1"/>
              </p:cNvSpPr>
              <p:nvPr/>
            </p:nvSpPr>
            <p:spPr bwMode="auto">
              <a:xfrm>
                <a:off x="100" y="39"/>
                <a:ext cx="3920" cy="30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5137" name="Rectangle 17"/>
              <p:cNvSpPr>
                <a:spLocks/>
              </p:cNvSpPr>
              <p:nvPr/>
            </p:nvSpPr>
            <p:spPr bwMode="auto">
              <a:xfrm>
                <a:off x="92" y="31"/>
                <a:ext cx="3938" cy="3073"/>
              </a:xfrm>
              <a:prstGeom prst="rect">
                <a:avLst/>
              </a:prstGeom>
              <a:noFill/>
              <a:ln w="9525">
                <a:solidFill>
                  <a:srgbClr val="7E7E7E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</p:grpSp>
      </p:grpSp>
      <p:sp>
        <p:nvSpPr>
          <p:cNvPr id="5142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5143" name="Rectangle 23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145" name="Rectangle 25"/>
          <p:cNvSpPr>
            <a:spLocks noChangeArrowheads="1"/>
          </p:cNvSpPr>
          <p:nvPr/>
        </p:nvSpPr>
        <p:spPr bwMode="auto">
          <a:xfrm>
            <a:off x="0" y="20669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155" name="Picture 3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3357562"/>
            <a:ext cx="1227085" cy="2000264"/>
          </a:xfrm>
          <a:prstGeom prst="rect">
            <a:avLst/>
          </a:prstGeom>
          <a:noFill/>
        </p:spPr>
      </p:pic>
      <p:grpSp>
        <p:nvGrpSpPr>
          <p:cNvPr id="5147" name="Group 27"/>
          <p:cNvGrpSpPr>
            <a:grpSpLocks/>
          </p:cNvGrpSpPr>
          <p:nvPr/>
        </p:nvGrpSpPr>
        <p:grpSpPr bwMode="auto">
          <a:xfrm>
            <a:off x="0" y="8162925"/>
            <a:ext cx="8135938" cy="4956175"/>
            <a:chOff x="0" y="0"/>
            <a:chExt cx="12812" cy="7806"/>
          </a:xfrm>
        </p:grpSpPr>
        <p:sp>
          <p:nvSpPr>
            <p:cNvPr id="5154" name="Rectangle 34"/>
            <p:cNvSpPr>
              <a:spLocks noChangeArrowheads="1"/>
            </p:cNvSpPr>
            <p:nvPr/>
          </p:nvSpPr>
          <p:spPr bwMode="auto">
            <a:xfrm>
              <a:off x="0" y="0"/>
              <a:ext cx="4780" cy="7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5152" name="Rectangle 32"/>
            <p:cNvSpPr>
              <a:spLocks noChangeArrowheads="1"/>
            </p:cNvSpPr>
            <p:nvPr/>
          </p:nvSpPr>
          <p:spPr bwMode="auto">
            <a:xfrm>
              <a:off x="4686" y="4671"/>
              <a:ext cx="7960" cy="2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5150" name="Rectangle 30"/>
            <p:cNvSpPr>
              <a:spLocks noChangeArrowheads="1"/>
            </p:cNvSpPr>
            <p:nvPr/>
          </p:nvSpPr>
          <p:spPr bwMode="auto">
            <a:xfrm>
              <a:off x="4787" y="4589"/>
              <a:ext cx="8020" cy="2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5149" name="Rectangle 29"/>
            <p:cNvSpPr>
              <a:spLocks/>
            </p:cNvSpPr>
            <p:nvPr/>
          </p:nvSpPr>
          <p:spPr bwMode="auto">
            <a:xfrm>
              <a:off x="4785" y="4710"/>
              <a:ext cx="7766" cy="2181"/>
            </a:xfrm>
            <a:prstGeom prst="rect">
              <a:avLst/>
            </a:prstGeom>
            <a:solidFill>
              <a:srgbClr val="F1DCD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  <p:sp>
          <p:nvSpPr>
            <p:cNvPr id="5148" name="Rectangle 28"/>
            <p:cNvSpPr>
              <a:spLocks/>
            </p:cNvSpPr>
            <p:nvPr/>
          </p:nvSpPr>
          <p:spPr bwMode="auto">
            <a:xfrm>
              <a:off x="4785" y="4710"/>
              <a:ext cx="7766" cy="2181"/>
            </a:xfrm>
            <a:prstGeom prst="rect">
              <a:avLst/>
            </a:prstGeom>
            <a:noFill/>
            <a:ln w="19050">
              <a:solidFill>
                <a:srgbClr val="C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th-TH"/>
            </a:p>
          </p:txBody>
        </p:sp>
      </p:grpSp>
      <p:sp>
        <p:nvSpPr>
          <p:cNvPr id="5156" name="Rectangle 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5157" name="Rectangle 37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159" name="Rectangle 39"/>
          <p:cNvSpPr>
            <a:spLocks noChangeArrowheads="1"/>
          </p:cNvSpPr>
          <p:nvPr/>
        </p:nvSpPr>
        <p:spPr bwMode="auto">
          <a:xfrm>
            <a:off x="285752" y="4810124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161" name="Rectangle 41"/>
          <p:cNvSpPr>
            <a:spLocks noChangeArrowheads="1"/>
          </p:cNvSpPr>
          <p:nvPr/>
        </p:nvSpPr>
        <p:spPr bwMode="auto">
          <a:xfrm>
            <a:off x="0" y="645795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grpSp>
        <p:nvGrpSpPr>
          <p:cNvPr id="49" name="กลุ่ม 48"/>
          <p:cNvGrpSpPr/>
          <p:nvPr/>
        </p:nvGrpSpPr>
        <p:grpSpPr>
          <a:xfrm>
            <a:off x="3786182" y="3357562"/>
            <a:ext cx="1500197" cy="1928826"/>
            <a:chOff x="1000100" y="3857628"/>
            <a:chExt cx="1863101" cy="2571750"/>
          </a:xfrm>
        </p:grpSpPr>
        <p:pic>
          <p:nvPicPr>
            <p:cNvPr id="50" name="Picture 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00100" y="3857628"/>
              <a:ext cx="1847850" cy="2571750"/>
            </a:xfrm>
            <a:prstGeom prst="rect">
              <a:avLst/>
            </a:prstGeom>
            <a:noFill/>
          </p:spPr>
        </p:pic>
        <p:pic>
          <p:nvPicPr>
            <p:cNvPr id="51" name="Picture 4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071550" y="3929066"/>
              <a:ext cx="1714500" cy="2438400"/>
            </a:xfrm>
            <a:prstGeom prst="rect">
              <a:avLst/>
            </a:prstGeom>
            <a:noFill/>
          </p:spPr>
        </p:pic>
        <p:grpSp>
          <p:nvGrpSpPr>
            <p:cNvPr id="52" name="Group 1"/>
            <p:cNvGrpSpPr>
              <a:grpSpLocks/>
            </p:cNvGrpSpPr>
            <p:nvPr/>
          </p:nvGrpSpPr>
          <p:grpSpPr bwMode="auto">
            <a:xfrm>
              <a:off x="1009638" y="3857628"/>
              <a:ext cx="1853563" cy="2566034"/>
              <a:chOff x="0" y="0"/>
              <a:chExt cx="2920" cy="4040"/>
            </a:xfrm>
          </p:grpSpPr>
          <p:sp>
            <p:nvSpPr>
              <p:cNvPr id="53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920" cy="40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54" name="Rectangle 3"/>
              <p:cNvSpPr>
                <a:spLocks noChangeArrowheads="1"/>
              </p:cNvSpPr>
              <p:nvPr/>
            </p:nvSpPr>
            <p:spPr bwMode="auto">
              <a:xfrm>
                <a:off x="99" y="39"/>
                <a:ext cx="2720" cy="3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th-TH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55" name="Rectangle 2"/>
              <p:cNvSpPr>
                <a:spLocks/>
              </p:cNvSpPr>
              <p:nvPr/>
            </p:nvSpPr>
            <p:spPr bwMode="auto">
              <a:xfrm>
                <a:off x="91" y="31"/>
                <a:ext cx="2728" cy="3860"/>
              </a:xfrm>
              <a:prstGeom prst="rect">
                <a:avLst/>
              </a:prstGeom>
              <a:noFill/>
              <a:ln w="9525">
                <a:solidFill>
                  <a:srgbClr val="7E7E7E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th-TH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43234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มติที่ประชุม </a:t>
            </a:r>
            <a:r>
              <a:rPr lang="th-TH" sz="3600" b="1" dirty="0" err="1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ครั้งที่ 2/2559 วันที่ 21 ธันวาคม 2559</a:t>
            </a:r>
            <a:endParaRPr lang="th-TH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 eaLnBrk="0" hangingPunct="0">
              <a:buFontTx/>
              <a:buAutoNum type="arabicPeriod"/>
              <a:tabLst>
                <a:tab pos="1530350" algn="l"/>
                <a:tab pos="2070100" algn="l"/>
              </a:tabLst>
            </a:pPr>
            <a:endParaRPr lang="th-TH" sz="3200" b="1" dirty="0" smtClean="0"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lvl="1" eaLnBrk="0" hangingPunct="0">
              <a:buFontTx/>
              <a:buAutoNum type="arabicPeriod"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เห็นชอบแผนพัฒนากำลังคน พ.ศ. 2560 </a:t>
            </a:r>
            <a:r>
              <a:rPr lang="en-US" sz="3200" b="1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– </a:t>
            </a:r>
            <a:r>
              <a:rPr lang="th-TH" sz="3200" b="1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2564 ทั้ง 76 จังหวัด และเสนอคณะรัฐมนตรีเพื่อทราบ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  <a:p>
            <a:pPr lvl="1" eaLnBrk="0" hangingPunct="0">
              <a:buFontTx/>
              <a:buAutoNum type="arabicPeriod"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มอบหมายให้ผู้ว่าราชการจังหวัด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การแผนพัฒนากำลังคนจังหวัด</a:t>
            </a:r>
            <a:br>
              <a:rPr lang="th-TH" sz="32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ให้เป็นส่วนหนึ่งของแผนพัฒนาจังหวัด </a:t>
            </a:r>
            <a:endParaRPr lang="en-US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 lvl="1" eaLnBrk="0" hangingPunct="0">
              <a:buNone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3. มอบหมายให้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เป็นหน่วยงานหลักในการขับเคลื่อนแผนพัฒนา</a:t>
            </a:r>
            <a:br>
              <a:rPr lang="th-TH" sz="32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กำลังคนจังหวัด โดยกลไกประชารัฐ</a:t>
            </a:r>
            <a:endParaRPr lang="en-US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 lvl="1" eaLnBrk="0" hangingPunct="0">
              <a:buNone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4. มอบหมายให้สำนักงบประมาณ พิจารณาแนวทางการสนับสนุน</a:t>
            </a:r>
            <a:br>
              <a:rPr lang="th-TH" sz="32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งบประมาณตามแผนพัฒนากำลังคนจังหวัด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3"/>
          <p:cNvGrpSpPr/>
          <p:nvPr/>
        </p:nvGrpSpPr>
        <p:grpSpPr>
          <a:xfrm>
            <a:off x="323528" y="1001980"/>
            <a:ext cx="2141984" cy="1778948"/>
            <a:chOff x="266800" y="782176"/>
            <a:chExt cx="2286000" cy="1975327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800" y="782176"/>
              <a:ext cx="2286000" cy="1714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Rounded Rectangle 11"/>
            <p:cNvSpPr/>
            <p:nvPr/>
          </p:nvSpPr>
          <p:spPr>
            <a:xfrm>
              <a:off x="266800" y="2348880"/>
              <a:ext cx="2286000" cy="408623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>
              <a:spAutoFit/>
            </a:bodyPr>
            <a:lstStyle/>
            <a:p>
              <a:pPr algn="ctr"/>
              <a:r>
                <a:rPr lang="th-TH" b="1" dirty="0" smtClean="0">
                  <a:latin typeface="TH SarabunPSK" pitchFamily="34" charset="-34"/>
                  <a:cs typeface="TH SarabunPSK" pitchFamily="34" charset="-34"/>
                </a:rPr>
                <a:t>ความร่วมมือจากทุกภาคส่วน</a:t>
              </a:r>
              <a:endParaRPr lang="en-US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" name="Rounded Rectangle 1"/>
          <p:cNvSpPr/>
          <p:nvPr/>
        </p:nvSpPr>
        <p:spPr>
          <a:xfrm>
            <a:off x="323528" y="548680"/>
            <a:ext cx="1296144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นโยบายรัฐบาล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63888" y="548680"/>
            <a:ext cx="1944216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ยุทธศาสตร์กลุ่มจังหวัด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5580112" y="548680"/>
            <a:ext cx="1656184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ยุทธศาสตร์จังหวัด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380312" y="559306"/>
            <a:ext cx="1584176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ความต้องการพื้นที่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763688" y="548680"/>
            <a:ext cx="1656184" cy="442674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ยุทธศาสตร์กระทรวง</a:t>
            </a:r>
            <a:endPara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843808" y="1886537"/>
            <a:ext cx="3672408" cy="87176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th-TH" sz="2800" b="1" dirty="0" smtClean="0">
                <a:latin typeface="TH Fah kwang" pitchFamily="2" charset="-34"/>
                <a:cs typeface="TH Fah kwang" pitchFamily="2" charset="-34"/>
              </a:rPr>
              <a:t>แผนพัฒนากำลังคนรายจังหวัด</a:t>
            </a:r>
            <a:endParaRPr lang="en-US" sz="2800" b="1" dirty="0" smtClean="0"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563888" y="1262038"/>
            <a:ext cx="2046401" cy="51077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t" anchorCtr="0">
            <a:spAutoFit/>
          </a:bodyPr>
          <a:lstStyle/>
          <a:p>
            <a:pPr algn="ctr"/>
            <a:r>
              <a:rPr lang="th-TH" sz="2400" b="1" i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ประเทศไทย 4.0 </a:t>
            </a:r>
            <a:endParaRPr lang="en-US" sz="2400" b="1" i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732240" y="1412777"/>
            <a:ext cx="2088232" cy="13455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พัฒนากำลังคน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สร้าง –พัฒนา - เพียงพอ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สอดคล้องนโยบาย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เพิ่มผลิตภาพ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95536" y="5877272"/>
            <a:ext cx="8568952" cy="919401"/>
          </a:xfrm>
          <a:prstGeom prst="roundRect">
            <a:avLst/>
          </a:prstGeom>
          <a:gradFill rotWithShape="1">
            <a:gsLst>
              <a:gs pos="0">
                <a:srgbClr val="8064A2">
                  <a:shade val="51000"/>
                  <a:satMod val="130000"/>
                </a:srgbClr>
              </a:gs>
              <a:gs pos="80000">
                <a:srgbClr val="8064A2">
                  <a:shade val="93000"/>
                  <a:satMod val="130000"/>
                </a:srgbClr>
              </a:gs>
              <a:gs pos="100000">
                <a:srgbClr val="8064A2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8064A2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t" anchorCtr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i="1" kern="0" noProof="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แปลงสู่การปฏิบัติ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i="1" kern="0" noProof="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และขับเคลื่อนแผนพัฒนากำลังคนรายจังหวัด</a:t>
            </a:r>
            <a:endParaRPr kumimoji="0" lang="en-US" sz="2400" b="1" i="1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07" y="5929794"/>
            <a:ext cx="1542482" cy="8676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ounded Rectangle 17"/>
          <p:cNvSpPr/>
          <p:nvPr/>
        </p:nvSpPr>
        <p:spPr>
          <a:xfrm>
            <a:off x="323528" y="2924944"/>
            <a:ext cx="2952328" cy="8512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แผนที่ 1 </a:t>
            </a:r>
          </a:p>
          <a:p>
            <a:pPr algn="ct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การพัฒนากำลังคนรายอุตสาหกรรม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347864" y="2924944"/>
            <a:ext cx="2736304" cy="8512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แผนที่ 2 </a:t>
            </a:r>
          </a:p>
          <a:p>
            <a:pPr algn="ct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การพัฒนาหลักสูตรและมาตรฐาน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6168872" y="2924944"/>
            <a:ext cx="2778135" cy="8512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>
            <a:spAutoFit/>
          </a:bodyPr>
          <a:lstStyle/>
          <a:p>
            <a:pPr algn="ctr"/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แผนที่ 3 </a:t>
            </a:r>
          </a:p>
          <a:p>
            <a:pPr algn="ctr"/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การระบบการฝึกและเครือข่าย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40" y="3848249"/>
            <a:ext cx="2321321" cy="1740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008" y="3841530"/>
            <a:ext cx="22860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861048"/>
            <a:ext cx="2358008" cy="1768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ผลการค้นหารูปภาพสำหรับ traini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784" y="5929794"/>
            <a:ext cx="1155838" cy="8668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79512" y="44624"/>
            <a:ext cx="8964488" cy="107339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กรอบการจัดทำแผนพัฒนากำลังคนจังหวัด</a:t>
            </a:r>
            <a:endParaRPr lang="en-US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53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1000108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ประเด็นที่จะต้องทบทวน</a:t>
            </a:r>
            <a:endParaRPr lang="th-TH" sz="54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785786" y="1357298"/>
            <a:ext cx="7858180" cy="47089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ทบทวนแผนพัฒนากำลังคน</a:t>
            </a:r>
          </a:p>
          <a:p>
            <a:pPr marL="514350" indent="-514350"/>
            <a:r>
              <a:rPr lang="th-TH" sz="36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- </a:t>
            </a:r>
            <a:r>
              <a:rPr lang="th-TH" sz="3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ทบทวนกลุ่มเป้าหมาย/กิจกรรม/เป้าหมาย/หน่วยงานเจ้าภาพ</a:t>
            </a:r>
          </a:p>
          <a:p>
            <a:pPr marL="514350" indent="-514350"/>
            <a:r>
              <a:rPr lang="th-TH" sz="32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   /แหล่งงบประมาณ</a:t>
            </a:r>
          </a:p>
          <a:p>
            <a:pPr marL="742950" indent="-742950"/>
            <a:endParaRPr lang="th-TH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pPr marL="742950" indent="-742950"/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2.  ทบทวนปัจจัยในพื้นที่จังหวัด</a:t>
            </a:r>
          </a:p>
          <a:p>
            <a:pPr marL="742950" indent="-742950"/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sz="3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- ปัจจัยด้านแรงงานในพื้นที่ </a:t>
            </a:r>
          </a:p>
          <a:p>
            <a:pPr marL="742950" indent="-742950"/>
            <a:endParaRPr lang="th-TH" sz="2400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pPr marL="742950" indent="-742950"/>
            <a:r>
              <a:rPr lang="th-TH" sz="3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3.  ข้อเสนอเพื่อปรับปรุงแผน</a:t>
            </a:r>
          </a:p>
          <a:p>
            <a:pPr marL="742950" indent="-742950"/>
            <a:endParaRPr lang="th-TH" sz="3600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1000108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(1) ทบทวนแผน</a:t>
            </a:r>
            <a:endParaRPr lang="th-TH" sz="54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2500298" y="1214422"/>
            <a:ext cx="6143668" cy="526297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1.ตำแหน่งงาน/กลุ่มเป้าหมาย 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1.1 ตำแหน่งงานเดิม (คงไว้/ปรับเปลี่ยน)</a:t>
            </a:r>
          </a:p>
          <a:p>
            <a:r>
              <a:rPr lang="th-TH" sz="24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1.2 ตำแหน่งงานใหม่ที่ควรเพิ่มเติม (ได้แก่ 1. 2. 3. ....)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2.กิจกรรมการพัฒนา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2.1 หลักสูตรเดิม (คงไว้/ปรับเปลี่ยน)</a:t>
            </a:r>
          </a:p>
          <a:p>
            <a:r>
              <a:rPr lang="th-TH" sz="24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2.2 หลักสูตรใหม่ที่ควรเพิ่ม (ได้แก่ 1. 2. 3. ....)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3.เป้าหมายปี 60-61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3.1 จำนวนเดิม (คงไว้/ควรปรับเปลี่ยน)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4.หน่วยงานเจ้าภาพ</a:t>
            </a:r>
          </a:p>
          <a:p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4.1 กำหนดหน่วยงานเจ้าภาพหลัก/รอง (ได้แก่ .....)</a:t>
            </a:r>
            <a:endParaRPr lang="th-TH" sz="2400" dirty="0" smtClean="0">
              <a:solidFill>
                <a:schemeClr val="tx2"/>
              </a:solidFill>
            </a:endParaRPr>
          </a:p>
          <a:p>
            <a:r>
              <a:rPr lang="th-TH" sz="24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4.2 หน่วยงานที่ควรเพิ่มเติม (ได้แก่ .....)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5.แหล่งงบประมาณจังหวัด</a:t>
            </a:r>
          </a:p>
          <a:p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5.1 งบประมาณของหน่วยงานในพื้นที่ (</a:t>
            </a:r>
            <a:r>
              <a:rPr lang="en-US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Function/Agenda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) </a:t>
            </a:r>
          </a:p>
          <a:p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  5.2 งบจังหวัด/กลุ่มจังหวัด (</a:t>
            </a:r>
            <a:r>
              <a:rPr lang="en-US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Area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based</a:t>
            </a:r>
            <a:r>
              <a:rPr lang="th-TH" sz="24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5" name="รูปห้าเหลี่ยม 4"/>
          <p:cNvSpPr/>
          <p:nvPr/>
        </p:nvSpPr>
        <p:spPr>
          <a:xfrm>
            <a:off x="357158" y="1285860"/>
            <a:ext cx="1857388" cy="5143536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ส่วนที่ 1</a:t>
            </a:r>
            <a:endParaRPr lang="th-TH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1000108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th-TH" sz="5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(2) ทบทวนปัจจัย (3) ข้อเสนอแนะ</a:t>
            </a:r>
            <a:endParaRPr lang="th-TH" sz="54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2071670" y="1179972"/>
            <a:ext cx="6715172" cy="26776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6. กำลังแรงงานในอุตสาหกรรม (คงเดิม/ เพิ่มขึ้น......คน)</a:t>
            </a:r>
          </a:p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7. อัตราการเติบโตของธุรกิจ (คงเดิม/เพิ่มขึ้น.....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%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8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. อัตราผลิตภาพในแต่ละอุตสาหกรรม (คงเดิม/เพิ่มขึ้น ร้อยละ.....)</a:t>
            </a:r>
          </a:p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9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. อัตราการย้ายออกของแรงงานในอุตสาหกรรม </a:t>
            </a:r>
          </a:p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(คงเดิม/เพิ่มขึ้น.....คน.)</a:t>
            </a:r>
          </a:p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10.การเกษียณอายุ (คงเดิม/เพิ่มขึ้น ร้อยละ.....) </a:t>
            </a:r>
          </a:p>
        </p:txBody>
      </p:sp>
      <p:sp>
        <p:nvSpPr>
          <p:cNvPr id="5" name="รูปห้าเหลี่ยม 4"/>
          <p:cNvSpPr/>
          <p:nvPr/>
        </p:nvSpPr>
        <p:spPr>
          <a:xfrm>
            <a:off x="285720" y="1285860"/>
            <a:ext cx="1643074" cy="2286016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ส่วนที่ 2</a:t>
            </a:r>
            <a:endParaRPr lang="th-TH" sz="4000" dirty="0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071670" y="4143380"/>
            <a:ext cx="6715172" cy="224676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11.อุตสาหกรรมที่ควรเสนอให้ </a:t>
            </a:r>
            <a:r>
              <a:rPr lang="th-TH" b="1" dirty="0" err="1" smtClean="0"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เพิ่มเติมในแผนพัฒนา</a:t>
            </a:r>
            <a:br>
              <a:rPr lang="th-TH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กำลังคน ได้แก่ (1-2 อุตสาหกรรม) พร้อมเหตุผล</a:t>
            </a:r>
          </a:p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12.บทบาทองค์กรปกครองส่วนท้องถิ่นควรมีส่วนร่วมอย่างไร </a:t>
            </a:r>
          </a:p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(เช่น การเข้าถึงกลุ่มเป้าหมาย/จัดทำแผนปฏิบัติการ/</a:t>
            </a:r>
          </a:p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13.ข้อเสนอแนะอื่นๆ</a:t>
            </a:r>
          </a:p>
        </p:txBody>
      </p:sp>
      <p:sp>
        <p:nvSpPr>
          <p:cNvPr id="7" name="รูปห้าเหลี่ยม 6"/>
          <p:cNvSpPr/>
          <p:nvPr/>
        </p:nvSpPr>
        <p:spPr>
          <a:xfrm>
            <a:off x="285720" y="4180368"/>
            <a:ext cx="1643074" cy="217759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ส่วนที่ 3</a:t>
            </a:r>
            <a:endParaRPr lang="th-TH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428596" y="428604"/>
          <a:ext cx="8358244" cy="6062679"/>
        </p:xfrm>
        <a:graphic>
          <a:graphicData uri="http://schemas.openxmlformats.org/drawingml/2006/table">
            <a:tbl>
              <a:tblPr/>
              <a:tblGrid>
                <a:gridCol w="714379"/>
                <a:gridCol w="1714512"/>
                <a:gridCol w="675849"/>
                <a:gridCol w="596392"/>
                <a:gridCol w="85081"/>
                <a:gridCol w="511311"/>
                <a:gridCol w="131631"/>
                <a:gridCol w="438448"/>
                <a:gridCol w="275932"/>
                <a:gridCol w="857256"/>
                <a:gridCol w="714380"/>
                <a:gridCol w="1051068"/>
                <a:gridCol w="592005"/>
              </a:tblGrid>
              <a:tr h="391974">
                <a:tc>
                  <a:txBody>
                    <a:bodyPr/>
                    <a:lstStyle/>
                    <a:p>
                      <a:pPr algn="ctr" fontAlgn="b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th-TH" sz="3600" b="1" i="0" u="none" strike="noStrike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ตารางแผนปฏิบัติการรองรับแผนพัฒนา</a:t>
                      </a:r>
                      <a:r>
                        <a:rPr lang="th-TH" sz="3600" b="1" i="0" u="none" strike="noStrike" dirty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กำลังคนจังหวัด.......</a:t>
                      </a: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4329">
                <a:tc>
                  <a:txBody>
                    <a:bodyPr/>
                    <a:lstStyle/>
                    <a:p>
                      <a:pPr algn="ctr" fontAlgn="b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8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559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ลำดับที่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แผน/กิจกรรม/โครงการ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เป้าหมาย/งบประมาณ (ล้านบาท)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ตัวชี้วัด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endParaRPr lang="th-TH" sz="2400" b="1" i="0" u="none" strike="noStrike" dirty="0" smtClean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ctr"/>
                      <a:r>
                        <a:rPr lang="th-TH" sz="24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แหล่งงบประมาณ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หมายเหตุ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5261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th-TH" sz="32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2562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th-TH" sz="32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2563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th-TH" sz="32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2564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th-TH" sz="10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th-TH" sz="10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924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26559"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900" b="1" i="1" u="none" strike="noStrike">
                          <a:solidFill>
                            <a:srgbClr val="0070C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700" b="0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7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7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7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559"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559">
                <a:tc>
                  <a:txBody>
                    <a:bodyPr/>
                    <a:lstStyle/>
                    <a:p>
                      <a:pPr algn="l" fontAlgn="b"/>
                      <a:r>
                        <a:rPr lang="th-TH" sz="6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6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559">
                <a:tc>
                  <a:txBody>
                    <a:bodyPr/>
                    <a:lstStyle/>
                    <a:p>
                      <a:pPr algn="l" fontAlgn="b"/>
                      <a:r>
                        <a:rPr lang="th-TH" sz="6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6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559">
                <a:tc>
                  <a:txBody>
                    <a:bodyPr/>
                    <a:lstStyle/>
                    <a:p>
                      <a:pPr algn="l" fontAlgn="b"/>
                      <a:r>
                        <a:rPr lang="th-TH" sz="6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902"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7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902"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7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7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317">
                <a:tc>
                  <a:txBody>
                    <a:bodyPr/>
                    <a:lstStyle/>
                    <a:p>
                      <a:pPr algn="l" fontAlgn="b"/>
                      <a:r>
                        <a:rPr lang="th-TH" sz="6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th-TH" sz="800" b="0" i="0" u="none" strike="noStrike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5137" marR="5137" marT="51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71472" y="1285860"/>
            <a:ext cx="8229600" cy="2168509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en-US" sz="137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Q&amp;A</a:t>
            </a:r>
            <a:endParaRPr lang="th-TH" sz="137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buNone/>
            </a:pPr>
            <a:r>
              <a:rPr lang="th-TH" sz="9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ตอบข้อซักถาม</a:t>
            </a:r>
            <a:endParaRPr lang="th-TH" sz="96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441</Words>
  <Application>Microsoft Office PowerPoint</Application>
  <PresentationFormat>On-screen Show (4:3)</PresentationFormat>
  <Paragraphs>166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ชุดรูปแบบของ Office</vt:lpstr>
      <vt:lpstr> ทบทวนแผนพัฒนากำลังคนจังหวัด Rolling Plan</vt:lpstr>
      <vt:lpstr>มติที่ประชุม กพร.ปช. ครั้งที่ 2/2559 วันที่ 21 ธันวาคม 2559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Service 99-99-9999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ทบทวนแผนพัฒนากำลังคนจังหวัดร้อยเอ็ด Rolling Plan</dc:title>
  <dc:creator>Mr.Robin ThaiSakon</dc:creator>
  <cp:lastModifiedBy>USER</cp:lastModifiedBy>
  <cp:revision>8</cp:revision>
  <dcterms:created xsi:type="dcterms:W3CDTF">2017-01-16T08:57:09Z</dcterms:created>
  <dcterms:modified xsi:type="dcterms:W3CDTF">2017-01-26T01:46:56Z</dcterms:modified>
</cp:coreProperties>
</file>