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332" r:id="rId3"/>
    <p:sldId id="335" r:id="rId4"/>
    <p:sldId id="334" r:id="rId5"/>
    <p:sldId id="331" r:id="rId6"/>
    <p:sldId id="333" r:id="rId7"/>
    <p:sldId id="336" r:id="rId8"/>
    <p:sldId id="337" r:id="rId9"/>
    <p:sldId id="29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65" d="100"/>
          <a:sy n="65" d="100"/>
        </p:scale>
        <p:origin x="-153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7D792-56CA-9E4C-9D05-74CCD41FD53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AC41B-90E5-D243-8C4F-29890B4E8C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843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A6C47-C13B-7844-A1FB-5DF85C1BB23C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A709F-0F09-314A-8AFA-9AD5A574D4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9872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116646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48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20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31679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151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47850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7486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352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3828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defTabSz="914400"/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pPr defTabSz="914400"/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 defTabSz="914400"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4781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228601"/>
            <a:ext cx="8040255" cy="3702930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600" dirty="0" smtClean="0">
                <a:solidFill>
                  <a:srgbClr val="FF0000"/>
                </a:solidFill>
              </a:rPr>
              <a:t/>
            </a:r>
            <a:br>
              <a:rPr lang="th-TH" sz="3600" dirty="0" smtClean="0">
                <a:solidFill>
                  <a:srgbClr val="FF0000"/>
                </a:solidFill>
              </a:rPr>
            </a:br>
            <a:r>
              <a:rPr lang="th-TH" sz="3600" dirty="0" smtClean="0"/>
              <a:t> </a:t>
            </a:r>
            <a:r>
              <a:rPr lang="th-TH" sz="3600" dirty="0" smtClean="0">
                <a:solidFill>
                  <a:schemeClr val="accent6"/>
                </a:solidFill>
              </a:rPr>
              <a:t>เรื่อง การขับเคลื่อนการจัดทำแผน</a:t>
            </a:r>
            <a:br>
              <a:rPr lang="th-TH" sz="3600" dirty="0" smtClean="0">
                <a:solidFill>
                  <a:schemeClr val="accent6"/>
                </a:solidFill>
              </a:rPr>
            </a:br>
            <a:r>
              <a:rPr lang="th-TH" sz="3600" dirty="0" smtClean="0">
                <a:solidFill>
                  <a:schemeClr val="accent6"/>
                </a:solidFill>
              </a:rPr>
              <a:t>การพัฒนากำลังคนรายจังหวัด</a:t>
            </a:r>
            <a:endParaRPr lang="en-US" sz="3600" dirty="0">
              <a:solidFill>
                <a:schemeClr val="accent6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199" y="4146317"/>
            <a:ext cx="8040255" cy="2509942"/>
          </a:xfrm>
        </p:spPr>
        <p:txBody>
          <a:bodyPr>
            <a:normAutofit/>
          </a:bodyPr>
          <a:lstStyle/>
          <a:p>
            <a:pPr algn="ctr"/>
            <a:r>
              <a:rPr lang="th-TH" sz="2000" dirty="0" smtClean="0">
                <a:solidFill>
                  <a:schemeClr val="tx1"/>
                </a:solidFill>
              </a:rPr>
              <a:t>8 ธันวาคม 2559</a:t>
            </a:r>
          </a:p>
          <a:p>
            <a:pPr algn="ctr"/>
            <a:r>
              <a:rPr lang="th-TH" sz="2000" dirty="0" smtClean="0">
                <a:solidFill>
                  <a:schemeClr val="tx1"/>
                </a:solidFill>
              </a:rPr>
              <a:t>กองยุทธศาสตร์และเครือข่ายพัฒนาฝีมือแรงงาน</a:t>
            </a:r>
          </a:p>
          <a:p>
            <a:pPr algn="ctr"/>
            <a:r>
              <a:rPr lang="th-TH" sz="2000" dirty="0" smtClean="0">
                <a:solidFill>
                  <a:schemeClr val="tx1"/>
                </a:solidFill>
              </a:rPr>
              <a:t>กรมพัฒนาฝีมือแรงงาน</a:t>
            </a:r>
          </a:p>
          <a:p>
            <a:pPr algn="ctr"/>
            <a:endParaRPr lang="th-TH" sz="2000" dirty="0" smtClean="0">
              <a:solidFill>
                <a:schemeClr val="tx1"/>
              </a:solidFill>
            </a:endParaRPr>
          </a:p>
          <a:p>
            <a:pPr algn="ctr"/>
            <a:endParaRPr lang="th-TH" sz="2000" dirty="0" smtClean="0">
              <a:solidFill>
                <a:schemeClr val="tx1"/>
              </a:solidFill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848972" y="5640596"/>
            <a:ext cx="26484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b="1" dirty="0" smtClean="0"/>
              <a:t>นาง</a:t>
            </a:r>
            <a:r>
              <a:rPr lang="th-TH" sz="2000" b="1" dirty="0" err="1" smtClean="0"/>
              <a:t>จิรวรรณ</a:t>
            </a:r>
            <a:r>
              <a:rPr lang="th-TH" sz="2000" b="1" dirty="0" smtClean="0"/>
              <a:t> สุตสุนทร</a:t>
            </a:r>
          </a:p>
          <a:p>
            <a:pPr algn="ctr"/>
            <a:r>
              <a:rPr lang="th-TH" sz="2000" b="1" dirty="0" smtClean="0"/>
              <a:t>ผู้อำนวยการกองยุทธศาสตร์</a:t>
            </a:r>
          </a:p>
          <a:p>
            <a:pPr algn="ctr"/>
            <a:r>
              <a:rPr lang="th-TH" sz="2000" b="1" dirty="0" smtClean="0"/>
              <a:t>และเครือข่ายพัฒนาฝีมือแรงงาน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97736"/>
            <a:ext cx="9001123" cy="1573758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การขับเคลื่อนแผนพัฒนากำลังคนรายจังหวัด</a:t>
            </a:r>
            <a:br>
              <a:rPr lang="th-TH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พ.ศ.2560-2564</a:t>
            </a:r>
            <a:endParaRPr lang="en-US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" y="2078182"/>
            <a:ext cx="9001124" cy="3676361"/>
          </a:xfrm>
        </p:spPr>
        <p:txBody>
          <a:bodyPr>
            <a:noAutofit/>
          </a:bodyPr>
          <a:lstStyle/>
          <a:p>
            <a:pPr marL="914400" lvl="1" indent="-457200">
              <a:spcBef>
                <a:spcPts val="0"/>
              </a:spcBef>
              <a:buNone/>
            </a:pP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4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1. การขับเคลื่อนแผนพัฒนากำลังคนจังหวัด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sz="4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  พ.ศ.2560 – 2564 ให้เป็นรูปธรรม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sz="4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2. การสนับสนุนงบประมาณในระดับพื้นที่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sz="4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3. การติดตามประเมินผลการดำเนินงาน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sz="4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4. การใช้ประโยชน์จากแผนพัฒนากำลังคนในด้านอื่นๆ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2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001123" cy="1193350"/>
          </a:xfrm>
          <a:solidFill>
            <a:schemeClr val="bg1">
              <a:lumMod val="9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th-TH" sz="4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ขอมติที่ประชุม </a:t>
            </a:r>
            <a:r>
              <a:rPr lang="th-TH" sz="4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กพร.ปช.</a:t>
            </a:r>
            <a:r>
              <a:rPr lang="th-TH" sz="4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ครั้งที่ 2/2559 </a:t>
            </a:r>
            <a:br>
              <a:rPr lang="th-TH" sz="4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4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วันที่ 21 ธ.ค.59</a:t>
            </a:r>
            <a:endParaRPr lang="en-US" sz="40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193" y="1193350"/>
            <a:ext cx="8804387" cy="5618451"/>
          </a:xfrm>
        </p:spPr>
        <p:txBody>
          <a:bodyPr>
            <a:noAutofit/>
          </a:bodyPr>
          <a:lstStyle/>
          <a:p>
            <a:pPr marL="914400" lvl="1" indent="-457200">
              <a:spcBef>
                <a:spcPts val="0"/>
              </a:spcBef>
              <a:buFont typeface="Arial" pitchFamily="34" charset="0"/>
              <a:buAutoNum type="arabicPeriod"/>
            </a:pPr>
            <a:r>
              <a:rPr lang="th-TH" sz="3600" b="1" u="sng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เห็นชอบแผนพัฒนากำลังคน 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พ.ศ. 2560 – 2564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ทั้ง 76 จังหวัด และเสนอ ครม.เพื่อทราบ</a:t>
            </a:r>
          </a:p>
          <a:p>
            <a:pPr marL="914400" lvl="1" indent="-457200">
              <a:spcBef>
                <a:spcPts val="600"/>
              </a:spcBef>
              <a:buNone/>
            </a:pP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2.  มอบหมายให้ผู้ว่าราชการจังหวัด</a:t>
            </a:r>
            <a:r>
              <a:rPr lang="th-TH" sz="3600" b="1" u="sng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3600" b="1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การแผนพัฒนากำลังคนจังหวัด</a:t>
            </a:r>
            <a:r>
              <a:rPr lang="th-TH" sz="3600" b="1" u="sng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ใ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ห้เป็นส่วนหนึ่งของ</a:t>
            </a:r>
            <a:r>
              <a:rPr lang="th-TH" sz="3600" b="1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แผนพัฒนาจังหวัด 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เพื่อ</a:t>
            </a:r>
            <a:r>
              <a:rPr lang="th-TH" sz="3600" b="1" u="sng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เข้าถึงงบประมาณและทรัพยากร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ของจังหวัด</a:t>
            </a:r>
          </a:p>
          <a:p>
            <a:pPr marL="914400" lvl="1" indent="-457200">
              <a:spcBef>
                <a:spcPts val="0"/>
              </a:spcBef>
              <a:buAutoNum type="arabicPeriod" startAt="3"/>
            </a:pP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มอบหมายให้ </a:t>
            </a:r>
            <a:r>
              <a:rPr lang="th-TH" sz="3600" b="1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โดยมีผู้ว่าราชการเป็นประธาน เป็นหน่วยงานหลักในการขับเคลื่อนแผนพัฒนากำลังคนจังหวัด</a:t>
            </a:r>
          </a:p>
          <a:p>
            <a:pPr marL="914400" lvl="1" indent="-457200">
              <a:spcBef>
                <a:spcPts val="0"/>
              </a:spcBef>
              <a:buAutoNum type="arabicPeriod" startAt="3"/>
            </a:pP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มอบหมายให้สำนักงบประมาณ สนับสนุนงบประมาณตามแผนพัฒนากำลังคนจังหวัดและกำหนดให้ </a:t>
            </a:r>
            <a:r>
              <a:rPr lang="th-TH" sz="3600" b="1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เป็นเกณฑ์การจัดสรรงบประมาณ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3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>
                <a:solidFill>
                  <a:schemeClr val="accent6"/>
                </a:solidFill>
              </a:rPr>
              <a:t>เป้าหมายการขับเคลื่อนแผนพัฒนากำลังคนรายจังหวัด</a:t>
            </a:r>
            <a:endParaRPr lang="th-TH" dirty="0">
              <a:solidFill>
                <a:schemeClr val="accent6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64469" y="1096366"/>
            <a:ext cx="8735112" cy="5396510"/>
          </a:xfrm>
        </p:spPr>
        <p:txBody>
          <a:bodyPr>
            <a:normAutofit fontScale="85000" lnSpcReduction="10000"/>
          </a:bodyPr>
          <a:lstStyle/>
          <a:p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1) </a:t>
            </a:r>
            <a:r>
              <a:rPr lang="th-TH" sz="2800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การแผนพัฒนากำลังคนรายจังหวัดให้สอดคล้องกับยุทธศาสตร์จังหวัดและแผนพัฒนาจังหวัด นโยบายการพัฒนาพื้นที่กลุ่มจังหวัด ยุทธศาสตร์ชาติ กลไกประชารัฐ และนโยบาย </a:t>
            </a:r>
            <a:r>
              <a:rPr lang="en-US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Thailand 4.0</a:t>
            </a:r>
          </a:p>
          <a:p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2) คณะกรรมการพัฒนาแรงงานและประสานงานการฝึกอาชีพจังหวัด </a:t>
            </a:r>
            <a:r>
              <a:rPr lang="th-TH" sz="2800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โดยมีผู้ว่าราชการจังหวัดเป็นประธานเป็นเจ้าภาพการขับเคลื่อนแผนพัฒนากำลังคนจังหวัด การแปลงแผนสู่การปฏิบัติ การติดตามประเมินผล การสนับสนุนงบประมาณจังหวัดเพื่อดำเนินกิจกรรม/โครงการ และทรัพยากรอื่นๆ ในพื้นที่ตามความเหมาะสม  </a:t>
            </a:r>
            <a:endParaRPr lang="en-US" sz="2800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3) จัดประชุม </a:t>
            </a:r>
            <a:r>
              <a:rPr lang="th-TH" sz="2800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เพื่อกำหนดหน่วยงานหลัก หน่วยงานสนับสนุน แหล่งงบประมาณในแต่ละกิจกรรมโครงการ และมอบหมายให้หน่วยงานจัดทำแผนปฏิบัติการของหน่วยงานให้สอดรับกับแผนพัฒนากำลังคนจังหวัดและจัดทำคำของบประมาณของหน่วยงาน ระหว่างปี พ.ศ.2561 – 2564 </a:t>
            </a:r>
            <a:endParaRPr lang="en-US" sz="2800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4) จัดตั้งคณะทำงานขับเคลื่อนแผนพัฒนากำลังคนในแต่ละจังหวัด เพื่อทำหน้าที่กำกับดูแล/ติดตามประเมินผล/รายงานผล/ให้ความช่วยเหลือเพื่อลดอุปสรรคในการดำเนินงานของหน่วยงานผู้รับผิดชอบในแต่ละพื้นที่</a:t>
            </a:r>
            <a:endParaRPr lang="en-US" sz="2800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5) รายงานผลการดำเนินงาน/ความคืบหน้าให้คณะกรรมการพัฒนาแรงงานและประสานงานการฝึกอาชีพแห่งชาติ </a:t>
            </a:r>
            <a:r>
              <a:rPr lang="th-TH" sz="2800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2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รับทราบเป็นระยะ (ทุก 6 เดือน)</a:t>
            </a:r>
            <a:endParaRPr lang="th-TH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4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855"/>
            <a:ext cx="9001123" cy="91363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แนวทางการดำเนินงาน </a:t>
            </a:r>
            <a:r>
              <a:rPr lang="th-TH" sz="32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กพร.ปจ.</a:t>
            </a:r>
            <a:r>
              <a:rPr lang="th-TH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ปี 60</a:t>
            </a:r>
            <a:endParaRPr lang="en-US" sz="32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935463"/>
            <a:ext cx="8899581" cy="5950972"/>
          </a:xfrm>
        </p:spPr>
        <p:txBody>
          <a:bodyPr>
            <a:noAutofit/>
          </a:bodyPr>
          <a:lstStyle/>
          <a:p>
            <a:pPr marL="914400" lvl="1" indent="-45720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จัดประชุม </a:t>
            </a:r>
            <a:r>
              <a:rPr lang="th-TH" sz="3200" b="1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ปีละ 2 ครั้ง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sz="2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800" b="1" u="sng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ครั้งที่ 1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      - มอบหมายให้หน่วยงานเจ้าภาพแต่ละกิจกรรม/โครงการ ในจังหวัด</a:t>
            </a:r>
            <a:r>
              <a:rPr lang="th-TH" b="1" u="sng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จัดทำแผนปฏิบัติการ 5 ปี โดยระบุเป้าหมายเชิงปริมาณ/คุณภาพ ตัวชี้วัด แหล่งงบประมาณ ของหน่วยงาน </a:t>
            </a: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ให้สอดรับกับแผนพัฒนากำลังคนจังหวัด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       - แต่งตั้งคณะทำงานขับเคลื่อนแผน ภายใต้ </a:t>
            </a:r>
            <a:r>
              <a:rPr lang="th-TH" b="1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เพื่อกำกับ ติดตาม การดำเนินงาน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       - กำหนดจัดการสัมมนาเพื่อขับเคลื่อนแผนพัฒนากำลังคน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b="1" u="sng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ครั้งที่ 2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       - ติดตามการจัดทำแผนปฏิบัติการของหน่วยงานเจ้าภาพ และการจัดทำคำของบประมาณประจำปี ของหน่วยงาน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       - </a:t>
            </a:r>
            <a:r>
              <a:rPr lang="th-TH" b="1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เสนอ กิจกรรม/โครงการ ที่มีความจะเป็นเร่งด่วนให้จังหวัดพิจารณา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 เพื่อสนับสนุนงบประมาณและทรัพยากรอื่นๆต่อไป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5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856"/>
            <a:ext cx="9001123" cy="75368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แนวทางการดำเนินงาน </a:t>
            </a:r>
            <a:r>
              <a:rPr lang="th-TH" sz="32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กพร.ปจ.</a:t>
            </a:r>
            <a:r>
              <a:rPr lang="th-TH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ปี 60</a:t>
            </a:r>
            <a:endParaRPr lang="en-US" sz="32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6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193962" y="781390"/>
          <a:ext cx="8650200" cy="5884081"/>
        </p:xfrm>
        <a:graphic>
          <a:graphicData uri="http://schemas.openxmlformats.org/drawingml/2006/table">
            <a:tbl>
              <a:tblPr/>
              <a:tblGrid>
                <a:gridCol w="1279834"/>
                <a:gridCol w="2140325"/>
                <a:gridCol w="2232496"/>
                <a:gridCol w="1690873"/>
                <a:gridCol w="1306672"/>
              </a:tblGrid>
              <a:tr h="295296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24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กรอบระยะเวลาในการดำเนินงาน ปีงบประมาณ พ</a:t>
                      </a:r>
                      <a:r>
                        <a:rPr lang="ar-SA" sz="2400" b="1" dirty="0">
                          <a:latin typeface="TH SarabunPSK" pitchFamily="34" charset="-34"/>
                          <a:ea typeface="Cordia New"/>
                          <a:cs typeface="TH SarabunIT๙"/>
                        </a:rPr>
                        <a:t>.</a:t>
                      </a:r>
                      <a:r>
                        <a:rPr lang="th-TH" sz="24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ศ</a:t>
                      </a:r>
                      <a:r>
                        <a:rPr lang="ar-SA" sz="2400" b="1" dirty="0" smtClean="0">
                          <a:latin typeface="TH SarabunPSK" pitchFamily="34" charset="-34"/>
                          <a:ea typeface="Cordia New"/>
                          <a:cs typeface="TH SarabunIT๙"/>
                        </a:rPr>
                        <a:t>.</a:t>
                      </a:r>
                      <a:r>
                        <a:rPr lang="th-TH" sz="2400" b="1" dirty="0" smtClean="0">
                          <a:latin typeface="TH SarabunPSK" pitchFamily="34" charset="-34"/>
                          <a:ea typeface="Cordia New"/>
                          <a:cs typeface="TH SarabunIT๙"/>
                        </a:rPr>
                        <a:t>2560</a:t>
                      </a:r>
                      <a:endParaRPr lang="en-US" sz="24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95296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2400" b="1" dirty="0" err="1" smtClean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ไตร</a:t>
                      </a:r>
                      <a:r>
                        <a:rPr lang="th-TH" sz="2400" b="1" dirty="0" err="1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มาส</a:t>
                      </a:r>
                      <a:r>
                        <a:rPr lang="th-TH" sz="24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ที่ 1 - 2</a:t>
                      </a:r>
                      <a:endParaRPr lang="en-US" sz="24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2400" b="1" dirty="0" err="1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ไตรมาส</a:t>
                      </a:r>
                      <a:r>
                        <a:rPr lang="th-TH" sz="24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ที่ 3 - 4</a:t>
                      </a:r>
                      <a:endParaRPr lang="en-US" sz="24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851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endParaRPr lang="th-TH" sz="800" b="1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 smtClean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ขั้นตอน</a:t>
                      </a:r>
                      <a:r>
                        <a:rPr lang="th-TH" sz="18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ที่ 1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endParaRPr lang="th-TH" sz="800" b="1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 smtClean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ขั้นตอน</a:t>
                      </a:r>
                      <a:r>
                        <a:rPr lang="th-TH" sz="18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ที่ 2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endParaRPr lang="th-TH" sz="800" b="1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 smtClean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ขั้นตอน</a:t>
                      </a:r>
                      <a:r>
                        <a:rPr lang="th-TH" sz="18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ที่ 3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endParaRPr lang="th-TH" sz="800" b="1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 smtClean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ขั้นตอน</a:t>
                      </a:r>
                      <a:r>
                        <a:rPr lang="th-TH" sz="18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ที่ 4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endParaRPr lang="th-TH" sz="800" b="1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 smtClean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ขั้นตอน</a:t>
                      </a:r>
                      <a:r>
                        <a:rPr lang="th-TH" sz="1800" b="1" dirty="0"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ที่ 5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6321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จัดทำข้อมูลแผนการพัฒนากำลังคนจังหวัด </a:t>
                      </a:r>
                      <a:endParaRPr lang="th-TH" sz="1800" b="1" dirty="0" smtClean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 smtClean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ปี </a:t>
                      </a:r>
                      <a:r>
                        <a:rPr lang="th-TH" sz="1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2560-2564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แผนพัฒนากำลังคนและข้อมูลที่เกี่ยวข้อง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รายชื่อหน่วยงานที่เกี่ยวข้อง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6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จัดประชุม </a:t>
                      </a:r>
                      <a:r>
                        <a:rPr lang="th-TH" sz="1600" b="1" dirty="0" err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กพร.ปจ.</a:t>
                      </a:r>
                      <a:r>
                        <a:rPr lang="th-TH" sz="16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ครั้งที่ 1 เพื่อมอบหมายเจ้าภาพจัดทำแผนปฏิบัติการ</a:t>
                      </a:r>
                      <a:r>
                        <a:rPr lang="th-TH" sz="1600" b="1" spc="-3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ของหน่วยงาน 5 ปี</a:t>
                      </a:r>
                      <a:r>
                        <a:rPr lang="th-TH" sz="16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รองรับแผนพัฒนากำลังคนจังหวัดและเห็นชอบให้แต่งตั้งคณะทำงานขับเคลื่อนแผนพัฒนากำลังคนจังหวัดปี 2560-2564</a:t>
                      </a:r>
                      <a:endParaRPr lang="en-US" sz="16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6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กำหนดหน่วยงานหลักและหน่วยงานสนับสนุน</a:t>
                      </a:r>
                      <a:endParaRPr lang="en-US" sz="16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6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มอบหมายให้หน่วยงานหลักจัดทำแผนปฏิบัติการ</a:t>
                      </a:r>
                      <a:r>
                        <a:rPr lang="en-US" sz="16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5</a:t>
                      </a:r>
                      <a:r>
                        <a:rPr lang="th-TH" sz="16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ปี ระบุแหล่งงบประมาณเพื่อจัดทำคำของบประมาณประจำปี</a:t>
                      </a:r>
                      <a:endParaRPr lang="en-US" sz="16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6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คัดเลือกโครงการที่มีความสำคัญและจำเป็นเร่งด่วน 2-3 กิจกรรม/โครงการเพื่อดำเนินการภายในปี พ.ศ.2560</a:t>
                      </a:r>
                      <a:endParaRPr lang="en-US" sz="16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แต่งตั้งคณะทำงานขับเคลื่อนแผนพัฒนากำลังคนจังหวัด โดยเป็นคำสั่ง </a:t>
                      </a:r>
                      <a:r>
                        <a:rPr lang="th-TH" sz="1800" b="1" dirty="0" err="1" smtClean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กพร.ปจ.</a:t>
                      </a:r>
                      <a:r>
                        <a:rPr lang="th-TH" sz="1800" b="1" baseline="0" dirty="0" smtClean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dirty="0" smtClean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</a:t>
                      </a:r>
                      <a:r>
                        <a:rPr lang="th-TH" sz="1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ผู้ว่าราชการจังหวัดเป็นผู้ลงนาม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คำสั่งแต่งตั้งคณะทำงาน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ประชุมคณะทำงานครั้งที่ 1 เพื่อกำหนดแนวทางการขับเคลื่อน กรอบระยะเวลาดำเนินงาน การติดตามประเมินผล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จัดสัมมนาการขับเคลื่อนแผนพัฒนากำลังคน ร่วมกับทุกภาคส่วนในพื้นที่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ประชุมครั้งที่ 2 เพื่อติดตามประเมินผลจัดทำข้อเสนอแนะ และสรุปรายงานให้คณะอนุกรรมการฯ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จัดประชุม </a:t>
                      </a:r>
                      <a:r>
                        <a:rPr lang="th-TH" sz="1800" b="1" dirty="0" err="1" smtClean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กพร.ปจ.</a:t>
                      </a:r>
                      <a:endParaRPr lang="th-TH" sz="1800" b="1" dirty="0" smtClean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 smtClean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ครั้ง</a:t>
                      </a:r>
                      <a:r>
                        <a:rPr lang="th-TH" sz="1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ที่ 2 เพื่อเห็นชอบแผนปฏิบัติการของหน่วยงานที่ได้รับมอบหมาย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พิจารณาให้ความเห็นชอบแผนปฏิบัติการของหน่วยงานในพื้นที่ และผลการดำเนินงานตามแผนพัฒนากำลังคน ปี60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เร่งรัดติดตามการดำเนินงานและการจัดทำคำของบประมาณของหน่วยงานในพื้นที่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สรุปรายงานผลการดำเนินงานของ </a:t>
                      </a:r>
                      <a:r>
                        <a:rPr lang="th-TH" sz="1800" b="1" dirty="0" err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กพร.ปจ.</a:t>
                      </a:r>
                      <a:r>
                        <a:rPr lang="th-TH" sz="1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ประจำปี 2560</a:t>
                      </a:r>
                      <a:endParaRPr lang="en-US" sz="1800" b="1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14300" algn="l"/>
                          <a:tab pos="800100" algn="l"/>
                          <a:tab pos="1028700" algn="l"/>
                          <a:tab pos="1371600" algn="l"/>
                          <a:tab pos="1714500" algn="l"/>
                        </a:tabLs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รายงานผลการดำเนินงานเสนอกรมฯเพื่อสรุปรายงาน </a:t>
                      </a:r>
                      <a:r>
                        <a:rPr lang="th-TH" sz="1800" b="1" dirty="0" err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กพร.ปช.</a:t>
                      </a: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ต่อไป</a:t>
                      </a:r>
                      <a:endParaRPr lang="en-US" sz="18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0821" marR="408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งบประมาณในการสนับสนุนการดำเนินงาน </a:t>
            </a:r>
            <a:r>
              <a:rPr lang="th-TH" dirty="0" err="1" smtClean="0"/>
              <a:t>กพร.ปจ.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64469" y="1096366"/>
            <a:ext cx="8735112" cy="5289968"/>
          </a:xfrm>
        </p:spPr>
        <p:txBody>
          <a:bodyPr>
            <a:normAutofit fontScale="92500" lnSpcReduction="20000"/>
          </a:bodyPr>
          <a:lstStyle/>
          <a:p>
            <a:r>
              <a:rPr lang="th-TH" sz="2800" dirty="0" smtClean="0">
                <a:solidFill>
                  <a:schemeClr val="tx2"/>
                </a:solidFill>
              </a:rPr>
              <a:t>1. ค่าใช้จ่ายในการประชุม </a:t>
            </a:r>
            <a:r>
              <a:rPr lang="th-TH" sz="2800" dirty="0" err="1" smtClean="0">
                <a:solidFill>
                  <a:schemeClr val="tx2"/>
                </a:solidFill>
              </a:rPr>
              <a:t>กพร.ปจ.</a:t>
            </a:r>
            <a:r>
              <a:rPr lang="th-TH" sz="2800" dirty="0" smtClean="0">
                <a:solidFill>
                  <a:schemeClr val="tx2"/>
                </a:solidFill>
              </a:rPr>
              <a:t> 2 ครั้ง </a:t>
            </a:r>
            <a:r>
              <a:rPr lang="en-US" sz="2800" dirty="0" smtClean="0">
                <a:solidFill>
                  <a:schemeClr val="tx2"/>
                </a:solidFill>
              </a:rPr>
              <a:t>= 77</a:t>
            </a:r>
            <a:r>
              <a:rPr lang="th-TH" sz="2800" dirty="0" smtClean="0">
                <a:solidFill>
                  <a:schemeClr val="tx2"/>
                </a:solidFill>
              </a:rPr>
              <a:t>,</a:t>
            </a:r>
            <a:r>
              <a:rPr lang="en-US" sz="2800" dirty="0" smtClean="0">
                <a:solidFill>
                  <a:schemeClr val="tx2"/>
                </a:solidFill>
              </a:rPr>
              <a:t>000</a:t>
            </a:r>
            <a:endParaRPr lang="th-TH" sz="2800" dirty="0" smtClean="0">
              <a:solidFill>
                <a:schemeClr val="tx2"/>
              </a:solidFill>
            </a:endParaRPr>
          </a:p>
          <a:p>
            <a:r>
              <a:rPr lang="th-TH" sz="2800" dirty="0" smtClean="0">
                <a:solidFill>
                  <a:schemeClr val="tx2"/>
                </a:solidFill>
              </a:rPr>
              <a:t>ครั้งละ </a:t>
            </a:r>
            <a:r>
              <a:rPr lang="th-TH" sz="2800" u="sng" dirty="0" smtClean="0">
                <a:solidFill>
                  <a:schemeClr val="tx2"/>
                </a:solidFill>
              </a:rPr>
              <a:t>38,</a:t>
            </a:r>
            <a:r>
              <a:rPr lang="en-US" sz="2800" u="sng" dirty="0" smtClean="0">
                <a:solidFill>
                  <a:schemeClr val="tx2"/>
                </a:solidFill>
              </a:rPr>
              <a:t>50</a:t>
            </a:r>
            <a:r>
              <a:rPr lang="th-TH" sz="2800" u="sng" dirty="0" smtClean="0">
                <a:solidFill>
                  <a:schemeClr val="tx2"/>
                </a:solidFill>
              </a:rPr>
              <a:t>0</a:t>
            </a:r>
            <a:r>
              <a:rPr lang="th-TH" sz="2800" dirty="0" smtClean="0">
                <a:solidFill>
                  <a:schemeClr val="tx2"/>
                </a:solidFill>
              </a:rPr>
              <a:t> บาท (สามหมื่นแปดพันห้าร้อยบาทถ้วน)</a:t>
            </a:r>
          </a:p>
          <a:p>
            <a:r>
              <a:rPr lang="th-TH" sz="2800" dirty="0" smtClean="0">
                <a:solidFill>
                  <a:schemeClr val="tx2"/>
                </a:solidFill>
              </a:rPr>
              <a:t>หมายเหตุ โอนแล้ว 1 ครั้ง กองคลังจะโอนให้อีก 1 ครั้ง ภายใน</a:t>
            </a:r>
            <a:r>
              <a:rPr lang="th-TH" sz="2800" dirty="0" err="1" smtClean="0">
                <a:solidFill>
                  <a:schemeClr val="tx2"/>
                </a:solidFill>
              </a:rPr>
              <a:t>ไตรมาส</a:t>
            </a:r>
            <a:r>
              <a:rPr lang="th-TH" sz="2800" dirty="0" smtClean="0">
                <a:solidFill>
                  <a:schemeClr val="tx2"/>
                </a:solidFill>
              </a:rPr>
              <a:t> 2</a:t>
            </a:r>
          </a:p>
          <a:p>
            <a:endParaRPr lang="th-TH" sz="2800" dirty="0" smtClean="0"/>
          </a:p>
          <a:p>
            <a:r>
              <a:rPr lang="th-TH" sz="2800" dirty="0" smtClean="0">
                <a:solidFill>
                  <a:schemeClr val="tx2"/>
                </a:solidFill>
              </a:rPr>
              <a:t>2. ค่าใช้จ่ายในการสัมมนา 1 ครั้ง เป้าหมาย  150 คน 	            จำนวน 131,600 บาท (หนึ่งแสนสามหมื่นหนึ่งพันหกร้อยบาทถ้วน) </a:t>
            </a:r>
          </a:p>
          <a:p>
            <a:endParaRPr lang="th-TH" sz="2800" dirty="0" smtClean="0">
              <a:solidFill>
                <a:schemeClr val="tx2"/>
              </a:solidFill>
            </a:endParaRPr>
          </a:p>
          <a:p>
            <a:r>
              <a:rPr lang="th-TH" sz="2800" dirty="0" smtClean="0">
                <a:solidFill>
                  <a:schemeClr val="accent6"/>
                </a:solidFill>
              </a:rPr>
              <a:t>ค่าใช้จ่ายดังกล่าวสามารถถัวจ่ายและนำส่วนที่เหลือไปใช้ดำเนินการตามภารกิจ </a:t>
            </a:r>
            <a:r>
              <a:rPr lang="th-TH" sz="2800" dirty="0" err="1" smtClean="0">
                <a:solidFill>
                  <a:schemeClr val="accent6"/>
                </a:solidFill>
              </a:rPr>
              <a:t>กพร.ปจ.</a:t>
            </a:r>
            <a:r>
              <a:rPr lang="th-TH" sz="2800" dirty="0" smtClean="0">
                <a:solidFill>
                  <a:schemeClr val="accent6"/>
                </a:solidFill>
              </a:rPr>
              <a:t> อื่นๆ ได้ ตามระเบียบของทางราชการ</a:t>
            </a:r>
          </a:p>
          <a:p>
            <a:endParaRPr lang="en-US" dirty="0" smtClean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7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สิ่งที่คาดว่าจะได้รับ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64469" y="1096366"/>
            <a:ext cx="8735112" cy="528996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th-TH" sz="2800" dirty="0" smtClean="0">
                <a:solidFill>
                  <a:schemeClr val="tx2"/>
                </a:solidFill>
              </a:rPr>
              <a:t>การแปลงแผนสู่การปฏิบัติอย่างเป็นรูปธรรม ผ่านกลไก </a:t>
            </a:r>
            <a:r>
              <a:rPr lang="th-TH" sz="2800" dirty="0" err="1" smtClean="0">
                <a:solidFill>
                  <a:schemeClr val="tx2"/>
                </a:solidFill>
              </a:rPr>
              <a:t>กพร.ปจ.</a:t>
            </a:r>
            <a:endParaRPr lang="th-TH" sz="2800" dirty="0" smtClean="0">
              <a:solidFill>
                <a:schemeClr val="tx2"/>
              </a:solidFill>
            </a:endParaRPr>
          </a:p>
          <a:p>
            <a:pPr marL="457200" indent="-457200">
              <a:buAutoNum type="arabicPeriod"/>
            </a:pPr>
            <a:r>
              <a:rPr lang="th-TH" sz="2800" dirty="0" smtClean="0">
                <a:solidFill>
                  <a:schemeClr val="tx2"/>
                </a:solidFill>
              </a:rPr>
              <a:t>หน่วยงานที่เกี่ยวข้องจัดทำแผนปฏิบัติการรองรับ แผนพัฒนากำลังคน</a:t>
            </a:r>
          </a:p>
          <a:p>
            <a:pPr marL="457200" indent="-457200">
              <a:buAutoNum type="arabicPeriod"/>
            </a:pPr>
            <a:r>
              <a:rPr lang="th-TH" sz="2800" dirty="0" smtClean="0">
                <a:solidFill>
                  <a:schemeClr val="tx2"/>
                </a:solidFill>
              </a:rPr>
              <a:t>การบูร</a:t>
            </a:r>
            <a:r>
              <a:rPr lang="th-TH" sz="2800" dirty="0" err="1" smtClean="0">
                <a:solidFill>
                  <a:schemeClr val="tx2"/>
                </a:solidFill>
              </a:rPr>
              <a:t>ณา</a:t>
            </a:r>
            <a:r>
              <a:rPr lang="th-TH" sz="2800" dirty="0" smtClean="0">
                <a:solidFill>
                  <a:schemeClr val="tx2"/>
                </a:solidFill>
              </a:rPr>
              <a:t>การแผนพัฒนากำลังคนกับแผนพัฒนาจังหวัดในระยะยาว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th-TH" sz="2800" dirty="0" smtClean="0">
                <a:solidFill>
                  <a:schemeClr val="tx2"/>
                </a:solidFill>
              </a:rPr>
              <a:t>สถาบันพัฒนาฝีมือแรงงาน/สำนักงานฯ จัดทำแผนปฏิบัติการของหน่วยงาน ให้สอดรับกับแผนพัฒนากำลังคนทุกปี</a:t>
            </a:r>
          </a:p>
          <a:p>
            <a:pPr marL="457200" indent="-457200">
              <a:buAutoNum type="arabicPeriod"/>
            </a:pPr>
            <a:r>
              <a:rPr lang="th-TH" sz="2800" dirty="0" smtClean="0">
                <a:solidFill>
                  <a:schemeClr val="tx2"/>
                </a:solidFill>
              </a:rPr>
              <a:t>มีกลุ่มเป้าหมาย เครือข่ายในพื้นที่ เป็นรูปธรรมชัดเจน   ทุกจังหวัด</a:t>
            </a:r>
          </a:p>
          <a:p>
            <a:pPr marL="457200" indent="-457200">
              <a:buAutoNum type="arabicPeriod"/>
            </a:pPr>
            <a:endParaRPr lang="th-TH" sz="2800" dirty="0" smtClean="0">
              <a:solidFill>
                <a:schemeClr val="tx2"/>
              </a:solidFill>
            </a:endParaRPr>
          </a:p>
          <a:p>
            <a:pPr marL="457200" indent="-457200">
              <a:buAutoNum type="arabicPeriod"/>
            </a:pPr>
            <a:endParaRPr lang="en-US" dirty="0" smtClean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8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1014441"/>
            <a:ext cx="8040255" cy="3702930"/>
          </a:xfrm>
        </p:spPr>
        <p:txBody>
          <a:bodyPr>
            <a:noAutofit/>
          </a:bodyPr>
          <a:lstStyle/>
          <a:p>
            <a:pPr algn="ctr"/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en-US" sz="4000" dirty="0" smtClean="0">
                <a:solidFill>
                  <a:srgbClr val="C00000"/>
                </a:solidFill>
              </a:rPr>
              <a:t>THANK YOU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4000" dirty="0" smtClean="0"/>
              <a:t>ขอบคุณ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3381</TotalTime>
  <Words>754</Words>
  <Application>Microsoft Office PowerPoint</Application>
  <PresentationFormat>นำเสนอทางหน้าจอ (4:3)</PresentationFormat>
  <Paragraphs>90</Paragraphs>
  <Slides>9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9</vt:i4>
      </vt:variant>
    </vt:vector>
  </HeadingPairs>
  <TitlesOfParts>
    <vt:vector size="10" baseType="lpstr">
      <vt:lpstr>Essential</vt:lpstr>
      <vt:lpstr>  เรื่อง การขับเคลื่อนการจัดทำแผน การพัฒนากำลังคนรายจังหวัด</vt:lpstr>
      <vt:lpstr>การขับเคลื่อนแผนพัฒนากำลังคนรายจังหวัด พ.ศ.2560-2564</vt:lpstr>
      <vt:lpstr>ขอมติที่ประชุม กพร.ปช. ครั้งที่ 2/2559  วันที่ 21 ธ.ค.59</vt:lpstr>
      <vt:lpstr>เป้าหมายการขับเคลื่อนแผนพัฒนากำลังคนรายจังหวัด</vt:lpstr>
      <vt:lpstr>แนวทางการดำเนินงาน กพร.ปจ. ปี 60</vt:lpstr>
      <vt:lpstr>แนวทางการดำเนินงาน กพร.ปจ. ปี 60</vt:lpstr>
      <vt:lpstr>งบประมาณในการสนับสนุนการดำเนินงาน กพร.ปจ.</vt:lpstr>
      <vt:lpstr>สิ่งที่คาดว่าจะได้รับ</vt:lpstr>
      <vt:lpstr> THANK YOU ขอบคุณ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โครงสร้างการพัฒนาฝีมือแรงงานของประเทศ  (National Skill Development Platform)</dc:title>
  <dc:creator>Santi T</dc:creator>
  <cp:lastModifiedBy>Com01</cp:lastModifiedBy>
  <cp:revision>139</cp:revision>
  <cp:lastPrinted>2015-03-12T02:27:32Z</cp:lastPrinted>
  <dcterms:created xsi:type="dcterms:W3CDTF">2014-12-20T22:40:42Z</dcterms:created>
  <dcterms:modified xsi:type="dcterms:W3CDTF">2016-12-15T04:53:33Z</dcterms:modified>
</cp:coreProperties>
</file>