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E2893E-5BAC-4889-8CB0-0428C3C43A3D}" type="datetimeFigureOut">
              <a:rPr lang="th-TH" smtClean="0"/>
              <a:t>30/11/61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BFF9-67C5-4EF0-BC8E-B37EAC5B58D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3269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86BFF9-67C5-4EF0-BC8E-B37EAC5B58D7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7469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ตัวยึดรูปบนภาพนิ่ง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th-TH" smtClean="0">
              <a:cs typeface="Cordia New" panose="020B0304020202020204" pitchFamily="34" charset="-34"/>
            </a:endParaRPr>
          </a:p>
        </p:txBody>
      </p:sp>
      <p:sp>
        <p:nvSpPr>
          <p:cNvPr id="1229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30000"/>
              </a:spcBef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30000"/>
              </a:spcBef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30000"/>
              </a:spcBef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30000"/>
              </a:spcBef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Angsana New" panose="02020603050405020304" pitchFamily="18" charset="-34"/>
              </a:defRPr>
            </a:lvl9pPr>
          </a:lstStyle>
          <a:p>
            <a:pPr>
              <a:spcBef>
                <a:spcPct val="0"/>
              </a:spcBef>
            </a:pPr>
            <a:fld id="{87B692EE-4DBD-44E1-8265-4580FFCACCEC}" type="slidenum">
              <a:rPr lang="en-US" altLang="th-TH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US" altLang="th-TH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613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ตัวแทนรูปบนสไลด์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ตัวแทนบันทึกย่อ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 smtClean="0"/>
          </a:p>
        </p:txBody>
      </p:sp>
      <p:sp>
        <p:nvSpPr>
          <p:cNvPr id="29700" name="ตัวแทนหมายเลขสไลด์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fld id="{2A5D9B65-B4E6-441F-A322-CD973A8F8FB7}" type="slidenum">
              <a:rPr lang="en-US" altLang="th-TH" sz="1200" smtClean="0">
                <a:latin typeface="Times New Roman" panose="02020603050405020304" pitchFamily="18" charset="0"/>
              </a:rPr>
              <a:pPr/>
              <a:t>18</a:t>
            </a:fld>
            <a:endParaRPr lang="en-US" altLang="th-TH" sz="120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176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6E9EE-5AD8-49F0-8B1A-146A567F7CFA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15025-3D15-4B08-9A3E-47ECDBE5DBBC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EFE0C-9B38-4560-A36E-7C014563B573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E99D1-2897-4CD6-8099-314BD8640B2A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35849-3AFB-48E9-AD27-1FF348851ABE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31764-E384-4F2B-9537-6ACD0B3E8FAE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2E207-8C71-49D6-92E4-ABF630D5F4EE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03D8-A726-40A6-A826-49119CB50953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D6E0-98AF-4B29-91F4-CB6592895D51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40A8-8521-48DD-83D0-E2669678214F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1B882-C91C-46BF-B744-FFB975867B6C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3BF2F-D110-4536-8E3D-FA0EB7BBF389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5569-82EB-4CDA-BA5B-C473DA3B6BCD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FA3C6-96CC-43D0-93A9-8E64F3956FFE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15D4-E5CE-4A5E-B5E6-67334FD55FE5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57914-08C3-4E32-B5DB-1D3A7FBB2393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2C80-692A-426E-9684-42FD0C6C57F3}" type="datetime1">
              <a:rPr lang="en-US" smtClean="0"/>
              <a:t>11/30/2018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589213" y="1953491"/>
            <a:ext cx="8915399" cy="2262781"/>
          </a:xfrm>
        </p:spPr>
        <p:txBody>
          <a:bodyPr>
            <a:normAutofit/>
          </a:bodyPr>
          <a:lstStyle/>
          <a:p>
            <a:r>
              <a:rPr lang="th-TH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การฝึกเตรียมเข้าทำงาน</a:t>
            </a:r>
            <a:endParaRPr lang="th-TH" sz="1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สถาบันพัฒนาฝีมือแรงงาน 16 นครปฐม</a:t>
            </a:r>
            <a:endParaRPr lang="th-TH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428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="" xmlns:a16="http://schemas.microsoft.com/office/drawing/2014/main" id="{2BADDB2E-B425-4C39-9260-2FCD666BE6B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61209" y="1094300"/>
            <a:ext cx="10027227" cy="1583829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th-TH" sz="6800" b="1" dirty="0">
                <a:solidFill>
                  <a:srgbClr val="7030A0"/>
                </a:solidFill>
                <a:latin typeface="Eak Tina UNI" pitchFamily="18" charset="-34"/>
                <a:cs typeface="JasmineUPC" pitchFamily="18" charset="-34"/>
              </a:rPr>
              <a:t>วิธีการจัดทำคำ</a:t>
            </a:r>
            <a:r>
              <a:rPr lang="th-TH" sz="6800" b="1" dirty="0" smtClean="0">
                <a:solidFill>
                  <a:srgbClr val="7030A0"/>
                </a:solidFill>
                <a:latin typeface="Eak Tina UNI" pitchFamily="18" charset="-34"/>
                <a:cs typeface="JasmineUPC" pitchFamily="18" charset="-34"/>
              </a:rPr>
              <a:t>ขอรับ</a:t>
            </a:r>
            <a:br>
              <a:rPr lang="th-TH" sz="6800" b="1" dirty="0" smtClean="0">
                <a:solidFill>
                  <a:srgbClr val="7030A0"/>
                </a:solidFill>
                <a:latin typeface="Eak Tina UNI" pitchFamily="18" charset="-34"/>
                <a:cs typeface="JasmineUPC" pitchFamily="18" charset="-34"/>
              </a:rPr>
            </a:br>
            <a:r>
              <a:rPr lang="th-TH" sz="6800" b="1" dirty="0" smtClean="0">
                <a:solidFill>
                  <a:srgbClr val="7030A0"/>
                </a:solidFill>
                <a:latin typeface="Eak Tina UNI" pitchFamily="18" charset="-34"/>
                <a:cs typeface="JasmineUPC" pitchFamily="18" charset="-34"/>
              </a:rPr>
              <a:t>ความ</a:t>
            </a:r>
            <a:r>
              <a:rPr lang="th-TH" sz="6800" b="1" dirty="0">
                <a:solidFill>
                  <a:srgbClr val="7030A0"/>
                </a:solidFill>
                <a:latin typeface="Eak Tina UNI" pitchFamily="18" charset="-34"/>
                <a:cs typeface="JasmineUPC" pitchFamily="18" charset="-34"/>
              </a:rPr>
              <a:t>เห็นชอบการฝึกเตรียมเข้าทำงาน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subTitle" idx="1"/>
          </p:nvPr>
        </p:nvSpPr>
        <p:spPr>
          <a:xfrm>
            <a:off x="1982209" y="3510829"/>
            <a:ext cx="8785225" cy="2643187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th-TH" altLang="th-TH" sz="5400" b="1" dirty="0">
                <a:latin typeface="Eak Wansika UNI"/>
                <a:cs typeface="JasmineUPC" panose="02020603050405020304" pitchFamily="18" charset="-34"/>
              </a:rPr>
              <a:t>ตามพระราชบัญญัติ</a:t>
            </a:r>
          </a:p>
          <a:p>
            <a:pPr algn="ctr">
              <a:lnSpc>
                <a:spcPct val="80000"/>
              </a:lnSpc>
            </a:pPr>
            <a:r>
              <a:rPr lang="th-TH" altLang="th-TH" sz="5400" b="1" dirty="0">
                <a:latin typeface="Eak Wansika UNI"/>
                <a:cs typeface="JasmineUPC" panose="02020603050405020304" pitchFamily="18" charset="-34"/>
              </a:rPr>
              <a:t>ส่งเสริมการพัฒนาฝีมือแรงงาน </a:t>
            </a:r>
            <a:endParaRPr lang="en-US" altLang="th-TH" sz="5400" b="1" dirty="0">
              <a:latin typeface="Eak Wansika UNI"/>
              <a:cs typeface="JasmineUPC" panose="02020603050405020304" pitchFamily="18" charset="-34"/>
            </a:endParaRPr>
          </a:p>
          <a:p>
            <a:pPr algn="ctr">
              <a:lnSpc>
                <a:spcPct val="80000"/>
              </a:lnSpc>
            </a:pPr>
            <a:r>
              <a:rPr lang="th-TH" altLang="th-TH" sz="5400" b="1" dirty="0">
                <a:latin typeface="Eak Wansika UNI"/>
                <a:cs typeface="JasmineUPC" panose="02020603050405020304" pitchFamily="18" charset="-34"/>
              </a:rPr>
              <a:t>พ.ศ. 2545</a:t>
            </a:r>
          </a:p>
        </p:txBody>
      </p:sp>
      <p:pic>
        <p:nvPicPr>
          <p:cNvPr id="11268" name="Picture 11" descr="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3141664"/>
            <a:ext cx="7993063" cy="1222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73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42" name="Text Box 30">
            <a:extLst>
              <a:ext uri="{FF2B5EF4-FFF2-40B4-BE49-F238E27FC236}">
                <a16:creationId xmlns="" xmlns:a16="http://schemas.microsoft.com/office/drawing/2014/main" id="{CA23D844-1EBD-4577-89C0-1A22CB837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9739" y="3716339"/>
            <a:ext cx="8753475" cy="237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3700" b="1" dirty="0">
                <a:solidFill>
                  <a:srgbClr val="7E0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อธิบายความ </a:t>
            </a:r>
            <a:r>
              <a:rPr lang="en-US" sz="3700" b="1" dirty="0">
                <a:solidFill>
                  <a:srgbClr val="7E0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:</a:t>
            </a:r>
            <a:r>
              <a:rPr lang="th-TH" sz="3700" b="1" dirty="0">
                <a:solidFill>
                  <a:srgbClr val="7E0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การจัดฝึกอบรมให้บุคคลทั่วไป ซึ่ง</a:t>
            </a:r>
            <a:r>
              <a:rPr lang="th-TH" sz="37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ไม่ใช่ลูกจ้างของตน 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ื่อให้สามารถทำงานได้ตามมาตรฐานก่อนเข้าทำงานซึ่งหลักสูตรต้องสอดคล้องและเป็นประโยชน์ต่อกิจการของสถานประกอบกิจการ โดยมีระยะเวลาการฝึกต้อง</a:t>
            </a:r>
            <a:r>
              <a:rPr lang="th-TH" sz="3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ไม่น้อยกว่า </a:t>
            </a:r>
            <a:r>
              <a:rPr lang="en-US" sz="3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30 </a:t>
            </a:r>
            <a:r>
              <a:rPr lang="th-TH" sz="3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ชั่วโมง</a:t>
            </a:r>
            <a:endParaRPr lang="th-TH" sz="37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="" xmlns:a16="http://schemas.microsoft.com/office/drawing/2014/main" id="{B027C734-AA87-48A0-BCAB-9220FC485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720" y="836713"/>
            <a:ext cx="5328592" cy="854075"/>
          </a:xfrm>
          <a:prstGeom prst="rect">
            <a:avLst/>
          </a:prstGeom>
          <a:solidFill>
            <a:srgbClr val="FF99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5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การฝึกเตรียมเข้าทำงาน</a:t>
            </a:r>
            <a:endParaRPr lang="th-TH" sz="50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" name="Text Box 30">
            <a:extLst>
              <a:ext uri="{FF2B5EF4-FFF2-40B4-BE49-F238E27FC236}">
                <a16:creationId xmlns="" xmlns:a16="http://schemas.microsoft.com/office/drawing/2014/main" id="{6014A758-EB80-43F1-9290-707ABD257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9739" y="1844676"/>
            <a:ext cx="8753475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37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หมายความว่า   </a:t>
            </a:r>
            <a:r>
              <a:rPr lang="th-TH" sz="37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การฝึกอบรมฝีมือแรงงานก่อนเข้าทำงาน  เพื่อให้สามารถทำงานได้ตามมาตรฐานฝีมือแรงงาน </a:t>
            </a:r>
          </a:p>
          <a:p>
            <a:pPr algn="r">
              <a:spcBef>
                <a:spcPts val="6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(ความหมายตาม </a:t>
            </a:r>
            <a:r>
              <a:rPr lang="th-TH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พ.ร.บ.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ส่งเสริมการพัฒนาฝีมือแรงงาน พ.ศ.2545)</a:t>
            </a: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66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A429A18C-FC86-42C6-836B-984E6B89A2BB}" type="slidenum">
              <a:rPr lang="en-GB" altLang="th-TH"/>
              <a:pPr/>
              <a:t>4</a:t>
            </a:fld>
            <a:endParaRPr lang="en-GB" altLang="th-TH" dirty="0"/>
          </a:p>
        </p:txBody>
      </p:sp>
      <p:sp>
        <p:nvSpPr>
          <p:cNvPr id="3" name="Text Box 2">
            <a:extLst>
              <a:ext uri="{FF2B5EF4-FFF2-40B4-BE49-F238E27FC236}">
                <a16:creationId xmlns="" xmlns:a16="http://schemas.microsoft.com/office/drawing/2014/main" id="{61884478-7E56-46E6-A457-9B682CD0C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720" y="1062758"/>
            <a:ext cx="5328592" cy="854075"/>
          </a:xfrm>
          <a:prstGeom prst="rect">
            <a:avLst/>
          </a:prstGeom>
          <a:solidFill>
            <a:srgbClr val="FF99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th-TH" sz="5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ผู้ดำเนินการฝึก</a:t>
            </a:r>
            <a:endParaRPr lang="th-TH" sz="50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4" name="Text Box 30">
            <a:extLst>
              <a:ext uri="{FF2B5EF4-FFF2-40B4-BE49-F238E27FC236}">
                <a16:creationId xmlns="" xmlns:a16="http://schemas.microsoft.com/office/drawing/2014/main" id="{0B5F2F67-C113-4386-AEAC-DC80DCD13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2433638"/>
            <a:ext cx="82804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37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หมายความว่า   </a:t>
            </a:r>
            <a:r>
              <a:rPr lang="th-TH" sz="37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ผู้ซึ่งจัดให้มีการฝึกอบรมฝีมือแรงงานตามหลักสูตรและรายละเอียดเกี่ยวกับการฝึกอบรมฝีมือแรงงานที่   นายทะเบียนได้พิจารณาให้ความเห็นชอบตามพระราชบัญญัติส่งเสริมการพัฒนาฝีมือแรงงาน พ.ศ. 2545</a:t>
            </a:r>
          </a:p>
          <a:p>
            <a:pPr algn="r">
              <a:spcBef>
                <a:spcPts val="6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(ความหมายตาม </a:t>
            </a:r>
            <a:r>
              <a:rPr lang="th-TH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พ.ร.บ.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ส่งเสริมการพัฒนาฝีมือแรงงาน พ.ศ.2545)</a:t>
            </a:r>
          </a:p>
        </p:txBody>
      </p:sp>
    </p:spTree>
    <p:extLst>
      <p:ext uri="{BB962C8B-B14F-4D97-AF65-F5344CB8AC3E}">
        <p14:creationId xmlns:p14="http://schemas.microsoft.com/office/powerpoint/2010/main" val="28853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F9659A4E-551B-491C-B1BC-F35E315D2BC3}" type="slidenum">
              <a:rPr lang="en-GB" altLang="th-TH"/>
              <a:pPr/>
              <a:t>5</a:t>
            </a:fld>
            <a:endParaRPr lang="en-GB" altLang="th-TH"/>
          </a:p>
        </p:txBody>
      </p:sp>
      <p:sp>
        <p:nvSpPr>
          <p:cNvPr id="3" name="Text Box 2">
            <a:extLst>
              <a:ext uri="{FF2B5EF4-FFF2-40B4-BE49-F238E27FC236}">
                <a16:creationId xmlns="" xmlns:a16="http://schemas.microsoft.com/office/drawing/2014/main" id="{DE20A432-3138-4617-A1EC-D532C8C48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720" y="836713"/>
            <a:ext cx="5328592" cy="854075"/>
          </a:xfrm>
          <a:prstGeom prst="rect">
            <a:avLst/>
          </a:prstGeom>
          <a:solidFill>
            <a:srgbClr val="FF99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th-TH" sz="5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ครูฝึก</a:t>
            </a:r>
            <a:endParaRPr lang="th-TH" sz="50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4" name="Text Box 30">
            <a:extLst>
              <a:ext uri="{FF2B5EF4-FFF2-40B4-BE49-F238E27FC236}">
                <a16:creationId xmlns="" xmlns:a16="http://schemas.microsoft.com/office/drawing/2014/main" id="{C9D3741A-2BE1-4B11-91D8-35046426E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2360613"/>
            <a:ext cx="8280400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3700" b="1" dirty="0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หมายความว่า   </a:t>
            </a:r>
            <a:r>
              <a:rPr lang="th-TH" sz="37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ผู้ซึ่งทำหน้าที่ฝึกอบรมฝีมือแรงงานให้แก่ผู้รับการฝึก</a:t>
            </a:r>
          </a:p>
          <a:p>
            <a:pPr algn="r">
              <a:spcBef>
                <a:spcPts val="6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(ความหมายตาม </a:t>
            </a:r>
            <a:r>
              <a:rPr lang="th-TH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พ.ร.บ.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ส่งเสริมการพัฒนาฝีมือแรงงาน พ.ศ.2545)</a:t>
            </a:r>
          </a:p>
        </p:txBody>
      </p:sp>
    </p:spTree>
    <p:extLst>
      <p:ext uri="{BB962C8B-B14F-4D97-AF65-F5344CB8AC3E}">
        <p14:creationId xmlns:p14="http://schemas.microsoft.com/office/powerpoint/2010/main" val="17216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426026" y="768350"/>
            <a:ext cx="890155" cy="476250"/>
          </a:xfrm>
        </p:spPr>
        <p:txBody>
          <a:bodyPr vert="horz" lIns="91440" tIns="45720" rIns="91440" bIns="45720" rtlCol="0" anchor="ctr"/>
          <a:lstStyle/>
          <a:p>
            <a:fld id="{B8407C93-1C3D-4DA4-8A17-AC59E1DE10AD}" type="slidenum">
              <a:rPr lang="en-US" altLang="th-TH"/>
              <a:pPr/>
              <a:t>6</a:t>
            </a:fld>
            <a:endParaRPr lang="th-TH" altLang="th-TH" dirty="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062539" y="1524000"/>
            <a:ext cx="2333625" cy="558800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ผู้ประกอบกิจการ</a:t>
            </a:r>
            <a:endParaRPr lang="en-US" altLang="th-TH" sz="3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828800" y="4419600"/>
            <a:ext cx="1905000" cy="1016000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1.1 ดำเนินการจัดฝึกเอง</a:t>
            </a:r>
            <a:endParaRPr lang="en-US" altLang="th-TH" sz="3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114800" y="4419601"/>
            <a:ext cx="3276600" cy="1508125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200" b="1">
                <a:latin typeface="Times New Roman" panose="02020603050405020304" pitchFamily="18" charset="0"/>
                <a:cs typeface="AngsanaUPC" panose="02020603050405020304" pitchFamily="18" charset="-34"/>
              </a:rPr>
              <a:t>1.2</a:t>
            </a: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 ส่งไปฝึกภายนอก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(สถานศึกษา</a:t>
            </a:r>
            <a:r>
              <a:rPr lang="en-US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/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สถานฝึกอบรมฝีมือแรงงาน)</a:t>
            </a:r>
            <a:endParaRPr lang="en-US" altLang="th-TH" sz="3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981450" y="533400"/>
            <a:ext cx="4495800" cy="711200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>
                <a:latin typeface="Times New Roman" panose="02020603050405020304" pitchFamily="18" charset="0"/>
                <a:cs typeface="AngsanaUPC" panose="02020603050405020304" pitchFamily="18" charset="-34"/>
              </a:rPr>
              <a:t>การฝึกเตรียมเข้าทำงาน</a:t>
            </a:r>
            <a:endParaRPr lang="en-US" altLang="th-TH" sz="4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16391" name="Text Box 8"/>
          <p:cNvSpPr txBox="1">
            <a:spLocks noChangeArrowheads="1"/>
          </p:cNvSpPr>
          <p:nvPr/>
        </p:nvSpPr>
        <p:spPr bwMode="auto">
          <a:xfrm>
            <a:off x="6324600" y="2717800"/>
            <a:ext cx="4114800" cy="1016000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 2. รับนักเรียน นิสิต นักศึกษา หรือบุคคลที่ทางราชการส่งมาเข้ารับการฝึก</a:t>
            </a:r>
            <a:endParaRPr lang="en-US" altLang="th-TH" sz="3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cxnSp>
        <p:nvCxnSpPr>
          <p:cNvPr id="16392" name="AutoShape 9"/>
          <p:cNvCxnSpPr>
            <a:cxnSpLocks noChangeShapeType="1"/>
            <a:stCxn id="16390" idx="2"/>
            <a:endCxn id="16387" idx="0"/>
          </p:cNvCxnSpPr>
          <p:nvPr/>
        </p:nvCxnSpPr>
        <p:spPr bwMode="auto">
          <a:xfrm rot="5400000">
            <a:off x="6089650" y="1384300"/>
            <a:ext cx="27940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3" name="Text Box 11"/>
          <p:cNvSpPr txBox="1">
            <a:spLocks noChangeArrowheads="1"/>
          </p:cNvSpPr>
          <p:nvPr/>
        </p:nvSpPr>
        <p:spPr bwMode="auto">
          <a:xfrm>
            <a:off x="2362200" y="2717800"/>
            <a:ext cx="2971800" cy="558800"/>
          </a:xfrm>
          <a:prstGeom prst="rect">
            <a:avLst/>
          </a:prstGeom>
          <a:gradFill rotWithShape="0">
            <a:gsLst>
              <a:gs pos="0">
                <a:srgbClr val="FDD88F"/>
              </a:gs>
              <a:gs pos="50000">
                <a:srgbClr val="FFFFFF"/>
              </a:gs>
              <a:gs pos="100000">
                <a:srgbClr val="FDD88F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>
                <a:latin typeface="Times New Roman" panose="02020603050405020304" pitchFamily="18" charset="0"/>
                <a:cs typeface="AngsanaUPC" panose="02020603050405020304" pitchFamily="18" charset="-34"/>
              </a:rPr>
              <a:t>1. ฝึกอบรมให้บุคคลทั่วไป</a:t>
            </a:r>
            <a:endParaRPr lang="en-US" altLang="th-TH" sz="3000" b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cxnSp>
        <p:nvCxnSpPr>
          <p:cNvPr id="16394" name="AutoShape 12"/>
          <p:cNvCxnSpPr>
            <a:cxnSpLocks noChangeShapeType="1"/>
            <a:stCxn id="16387" idx="2"/>
            <a:endCxn id="16393" idx="0"/>
          </p:cNvCxnSpPr>
          <p:nvPr/>
        </p:nvCxnSpPr>
        <p:spPr bwMode="auto">
          <a:xfrm rot="5400000">
            <a:off x="4721225" y="1209675"/>
            <a:ext cx="635000" cy="23812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5" name="AutoShape 13"/>
          <p:cNvCxnSpPr>
            <a:cxnSpLocks noChangeShapeType="1"/>
            <a:stCxn id="16387" idx="2"/>
            <a:endCxn id="16391" idx="0"/>
          </p:cNvCxnSpPr>
          <p:nvPr/>
        </p:nvCxnSpPr>
        <p:spPr bwMode="auto">
          <a:xfrm rot="16200000" flipH="1">
            <a:off x="6988175" y="1323975"/>
            <a:ext cx="635000" cy="21526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6" name="AutoShape 14"/>
          <p:cNvCxnSpPr>
            <a:cxnSpLocks noChangeShapeType="1"/>
            <a:stCxn id="16393" idx="2"/>
            <a:endCxn id="16388" idx="0"/>
          </p:cNvCxnSpPr>
          <p:nvPr/>
        </p:nvCxnSpPr>
        <p:spPr bwMode="auto">
          <a:xfrm rot="5400000">
            <a:off x="2743200" y="3314700"/>
            <a:ext cx="1143000" cy="10668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97" name="AutoShape 15"/>
          <p:cNvCxnSpPr>
            <a:cxnSpLocks noChangeShapeType="1"/>
            <a:stCxn id="16393" idx="2"/>
            <a:endCxn id="16389" idx="0"/>
          </p:cNvCxnSpPr>
          <p:nvPr/>
        </p:nvCxnSpPr>
        <p:spPr bwMode="auto">
          <a:xfrm rot="16200000" flipH="1">
            <a:off x="4229100" y="2895600"/>
            <a:ext cx="1143000" cy="19050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19148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16972" y="790575"/>
            <a:ext cx="651164" cy="476250"/>
          </a:xfrm>
        </p:spPr>
        <p:txBody>
          <a:bodyPr vert="horz" lIns="91440" tIns="45720" rIns="91440" bIns="45720" rtlCol="0" anchor="ctr"/>
          <a:lstStyle/>
          <a:p>
            <a:fld id="{0E3F314E-D51D-4622-A240-5691D4B9D96E}" type="slidenum">
              <a:rPr lang="en-US" altLang="th-TH"/>
              <a:pPr/>
              <a:t>7</a:t>
            </a:fld>
            <a:endParaRPr lang="th-TH" altLang="th-TH" dirty="0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063751" y="620713"/>
            <a:ext cx="8321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sz="3600" b="1" i="1" u="sng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1. หลักสูตรที่ใช้ในการฝึกอบรม  </a:t>
            </a:r>
            <a:r>
              <a:rPr lang="th-TH" altLang="th-TH" sz="1800" b="1" i="1" u="sng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(รายละเอียดในประกาศ ข้อ 5)</a:t>
            </a:r>
          </a:p>
        </p:txBody>
      </p:sp>
      <p:sp>
        <p:nvSpPr>
          <p:cNvPr id="514052" name="Text Box 4">
            <a:extLst>
              <a:ext uri="{FF2B5EF4-FFF2-40B4-BE49-F238E27FC236}">
                <a16:creationId xmlns="" xmlns:a16="http://schemas.microsoft.com/office/drawing/2014/main" id="{E1EEF562-3EFF-40BA-8966-0B1AC3500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709739"/>
            <a:ext cx="86296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  <a:sym typeface="Wingdings" panose="05000000000000000000" pitchFamily="2" charset="2"/>
              </a:rPr>
              <a:t></a:t>
            </a:r>
            <a:r>
              <a:rPr lang="th-TH" sz="29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ต้องเป็นหลักสูตรที่จัดขึ้นเพื่อพัฒนาฝีมือแรงงานก่อนเข้าทำงานในสถานประกอบกิจการ เพื่อให้สามารถทำงานได้ตามมาตรฐานฝีมือแรงงาน โดยมีเนื้อหาวิชาของหลักสูตรสอดคล้องและเป็นประโยชน์ต่อกิจการของผู้ดำเนินการฝึก</a:t>
            </a:r>
            <a:r>
              <a:rPr lang="en-US" sz="29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900" b="1" dirty="0">
              <a:solidFill>
                <a:schemeClr val="accent5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774825" y="3573463"/>
            <a:ext cx="8610600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900" b="1">
                <a:solidFill>
                  <a:srgbClr val="0000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altLang="th-TH" sz="2900" b="1">
                <a:solidFill>
                  <a:srgbClr val="000066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" panose="05000000000000000000" pitchFamily="2" charset="2"/>
              </a:rPr>
              <a:t></a:t>
            </a:r>
            <a:r>
              <a:rPr lang="th-TH" altLang="th-TH" sz="2900" b="1">
                <a:solidFill>
                  <a:srgbClr val="0000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กรณีผู้ดำเนินการฝึก รับนักเรียน นิสิต หรือ นักศึกษาที่สถานศึกษาส่งเข้ารับการฝึกหรือรับบุคคลที่ทางราชการส่งมาฝึกกับผู้ดำเนินการฝึก ให้ใช้หลักสูตรของสถานศึกษา หรือ หลักสูตรของส่วนราชการ หรือหลักสูตรของผู้ดำเนินการฝึก หรือ หลักสูตรที่สถานศึกษากับผู้ดำเนินการฝึกได้ร่วมกันจัดทำขึ้น หรือหลักสูตรที่ส่วนราชการกับผู้ดำเนินการฝึกได้ร่วมกันจัดทำขึ้น ก็ได้</a:t>
            </a:r>
            <a:r>
              <a:rPr lang="en-US" altLang="th-TH" sz="2900" b="1">
                <a:solidFill>
                  <a:srgbClr val="0000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th-TH" altLang="th-TH" sz="2900" b="1" i="1">
              <a:solidFill>
                <a:srgbClr val="00B05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127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613063" y="738043"/>
            <a:ext cx="755073" cy="476250"/>
          </a:xfrm>
        </p:spPr>
        <p:txBody>
          <a:bodyPr vert="horz" lIns="91440" tIns="45720" rIns="91440" bIns="45720" rtlCol="0" anchor="ctr"/>
          <a:lstStyle/>
          <a:p>
            <a:fld id="{7BA00200-4A35-4C6D-B3B2-07DBC8574B46}" type="slidenum">
              <a:rPr lang="en-US" altLang="th-TH"/>
              <a:pPr/>
              <a:t>8</a:t>
            </a:fld>
            <a:endParaRPr lang="th-TH" altLang="th-TH" dirty="0"/>
          </a:p>
        </p:txBody>
      </p:sp>
      <p:sp>
        <p:nvSpPr>
          <p:cNvPr id="515075" name="Text Box 3">
            <a:extLst>
              <a:ext uri="{FF2B5EF4-FFF2-40B4-BE49-F238E27FC236}">
                <a16:creationId xmlns="" xmlns:a16="http://schemas.microsoft.com/office/drawing/2014/main" id="{8EF20E90-1D45-43AB-B01C-27E8541DC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5951" y="812800"/>
            <a:ext cx="8170863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defRPr/>
            </a:pPr>
            <a:r>
              <a:rPr lang="th-TH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สถานที่ฝึกหรือศูนย์ฝึกอบรมฝีมือแรงงาน </a:t>
            </a:r>
          </a:p>
          <a:p>
            <a:pPr algn="thaiDist">
              <a:defRPr/>
            </a:pPr>
            <a:endParaRPr lang="th-TH" sz="1400" b="1" i="1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defRPr/>
            </a:pPr>
            <a:r>
              <a:rPr lang="th-TH" sz="3200" b="1" dirty="0">
                <a:solidFill>
                  <a:srgbClr val="7E0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ต้องมีพื้นที่เพียงพอ เหมาะสม และปลอดภัยต่อการฝึกอบรม หรือเป็นสถานที่เดียวกันกับสถานที่ปฏิบัติงานตามปกติของพนักงานของสถานประกอบกิจการซึ่งเป็นผู้ดำเนินการฝึก</a:t>
            </a:r>
            <a:endParaRPr lang="en-US" sz="32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defRPr/>
            </a:pP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endParaRPr lang="th-TH" sz="32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8436" name="Picture 11" descr="C:\Program Files\Common Files\Microsoft Shared\Clipart\cagcat50\pe01561_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5157789"/>
            <a:ext cx="206216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6">
            <a:extLst>
              <a:ext uri="{FF2B5EF4-FFF2-40B4-BE49-F238E27FC236}">
                <a16:creationId xmlns="" xmlns:a16="http://schemas.microsoft.com/office/drawing/2014/main" id="{B194E2B9-6438-4787-A21C-E2C666CD6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4" y="3573463"/>
            <a:ext cx="8008937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defRPr/>
            </a:pP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ครูฝึก หมายถึง ผู้สอน หรือวิทยากร  </a:t>
            </a:r>
            <a:r>
              <a:rPr lang="th-TH" sz="1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(โดยเป็นไปตามประกาศคณะกรรมการส่งเสริมการ</a:t>
            </a:r>
          </a:p>
          <a:p>
            <a:pPr algn="thaiDist">
              <a:defRPr/>
            </a:pPr>
            <a:r>
              <a:rPr lang="th-TH" sz="16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พัฒนาฝีมือแรงงาน เรื่อง คุณสมบัติครูฝึกเตรียมเข้าทำงาน  ลงวันที่ 13 ส.ค.2546)</a:t>
            </a:r>
          </a:p>
          <a:p>
            <a:pPr algn="thaiDist">
              <a:defRPr/>
            </a:pP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ต้องมีคุณสมบัติ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ตามคณะกรรมการกำหนด และมีจำนวนครูฝึก </a:t>
            </a:r>
          </a:p>
          <a:p>
            <a:pPr algn="thaiDist">
              <a:defRPr/>
            </a:pP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โดย ครูฝึก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ต่อผู้รับการฝึกอบรมไม่เกิน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คน</a:t>
            </a:r>
            <a:endParaRPr lang="th-TH" sz="29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5929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426026" y="727652"/>
            <a:ext cx="942109" cy="476250"/>
          </a:xfrm>
        </p:spPr>
        <p:txBody>
          <a:bodyPr vert="horz" lIns="91440" tIns="45720" rIns="91440" bIns="45720" rtlCol="0" anchor="ctr"/>
          <a:lstStyle/>
          <a:p>
            <a:fld id="{6F89F9E1-F5F3-4980-B22C-9A22758CB20D}" type="slidenum">
              <a:rPr lang="en-US" altLang="th-TH"/>
              <a:pPr/>
              <a:t>9</a:t>
            </a:fld>
            <a:endParaRPr lang="th-TH" altLang="th-TH"/>
          </a:p>
        </p:txBody>
      </p:sp>
      <p:pic>
        <p:nvPicPr>
          <p:cNvPr id="19459" name="Picture 10" descr="penguin_type_md_wh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9" y="5229225"/>
            <a:ext cx="145573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6">
            <a:extLst>
              <a:ext uri="{FF2B5EF4-FFF2-40B4-BE49-F238E27FC236}">
                <a16:creationId xmlns="" xmlns:a16="http://schemas.microsoft.com/office/drawing/2014/main" id="{85592D76-9DD1-4627-A3FC-54084B7C88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9" y="1052513"/>
            <a:ext cx="8008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1" hangingPunct="1">
              <a:spcBef>
                <a:spcPct val="50000"/>
              </a:spcBef>
              <a:defRPr/>
            </a:pP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ระยะเวลาการฝึก </a:t>
            </a:r>
            <a:r>
              <a:rPr lang="th-TH" sz="36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</a:t>
            </a:r>
            <a:r>
              <a:rPr lang="th-TH" sz="29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า  </a:t>
            </a:r>
            <a:r>
              <a:rPr lang="en-US" sz="29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r>
              <a:rPr lang="th-TH" sz="29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ชั่วโมง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="" xmlns:a16="http://schemas.microsoft.com/office/drawing/2014/main" id="{6748BF07-1686-4BBB-BCC8-8CD321946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3597275"/>
            <a:ext cx="82089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defRPr/>
            </a:pP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วีธีการและมาตรฐานในการวัดผลการฝึก</a:t>
            </a:r>
          </a:p>
          <a:p>
            <a:pPr algn="thaiDist">
              <a:defRPr/>
            </a:pP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ต้องจัดให้มีการทดสอบทั้งภาคทฤษฎีและภาคปฏิบัติ หรือด้วยวิธีการ </a:t>
            </a:r>
          </a:p>
          <a:p>
            <a:pPr algn="thaiDist">
              <a:defRPr/>
            </a:pP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อื่น ๆ ซึ่งต้องกำหนดเกณฑ์ผ่านการฝึกโดยเฉลี่ยไม่ต่ำกว่าร้อยละหกสิบ    </a:t>
            </a:r>
            <a:r>
              <a:rPr lang="th-TH" sz="3200" b="1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th-TH" sz="2900" dirty="0">
              <a:solidFill>
                <a:schemeClr val="accent5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Text Box 6">
            <a:extLst>
              <a:ext uri="{FF2B5EF4-FFF2-40B4-BE49-F238E27FC236}">
                <a16:creationId xmlns="" xmlns:a16="http://schemas.microsoft.com/office/drawing/2014/main" id="{4BEC8D75-20BA-4C96-8AF7-D49DA6862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773238"/>
            <a:ext cx="8008938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defRPr/>
            </a:pP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อุปกรณ์ที่ใช้ในการฝึก </a:t>
            </a:r>
          </a:p>
          <a:p>
            <a:pPr algn="thaiDist">
              <a:defRPr/>
            </a:pPr>
            <a:r>
              <a:rPr lang="th-TH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ตามความจำเป็น เพียงพอ เหมาะสมกับจำนวนผู้เข้ารับการฝึก และอยู่ในสภาพที่ดี ปลอดภัยสำหรับการฝึกในแต่ละหลักสูตร</a:t>
            </a:r>
            <a:endParaRPr lang="th-TH" sz="2900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1161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592281" y="711201"/>
            <a:ext cx="786245" cy="476250"/>
          </a:xfrm>
        </p:spPr>
        <p:txBody>
          <a:bodyPr vert="horz" lIns="91440" tIns="45720" rIns="91440" bIns="45720" rtlCol="0" anchor="ctr"/>
          <a:lstStyle/>
          <a:p>
            <a:fld id="{0AE70FA6-412D-4E3D-B715-CCA6252CC1AB}" type="slidenum">
              <a:rPr lang="en-US" altLang="th-TH"/>
              <a:pPr/>
              <a:t>10</a:t>
            </a:fld>
            <a:endParaRPr lang="th-TH" altLang="th-TH" dirty="0"/>
          </a:p>
        </p:txBody>
      </p:sp>
      <p:sp>
        <p:nvSpPr>
          <p:cNvPr id="6" name="Text Box 6">
            <a:extLst>
              <a:ext uri="{FF2B5EF4-FFF2-40B4-BE49-F238E27FC236}">
                <a16:creationId xmlns="" xmlns:a16="http://schemas.microsoft.com/office/drawing/2014/main" id="{E96FCE8B-DC92-472B-9E68-92CD4C03B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187451"/>
            <a:ext cx="8532813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defRPr/>
            </a:pP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รายละเอียดที่แสดงให้เห็นถึงประโยชน์ของกิจการ</a:t>
            </a:r>
          </a:p>
          <a:p>
            <a:pPr algn="thaiDist">
              <a:defRPr/>
            </a:pPr>
            <a:r>
              <a:rPr lang="th-TH" sz="3600" b="1" i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3600" b="1" i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ของผู้ดำเนินการฝึก เช่น</a:t>
            </a:r>
          </a:p>
          <a:p>
            <a:pPr algn="thaiDist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การได้กำลังแรงงานเข้ามาช่วยในการดำเนินกิจการของผู้ดำเนินการฝึก</a:t>
            </a:r>
          </a:p>
          <a:p>
            <a:pPr algn="thaiDist">
              <a:defRPr/>
            </a:pPr>
            <a:endParaRPr lang="th-TH" sz="16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defRPr/>
            </a:pP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การได้กำลังแรงงานในอนาคตที่มีความรู้ ความสามารถ ทักษะฝีมือและทัศนคติในการทำงานตรงตามความต้องการของผู้ประกอบกิจการ</a:t>
            </a:r>
          </a:p>
          <a:p>
            <a:pPr algn="thaiDist">
              <a:defRPr/>
            </a:pPr>
            <a:endParaRPr lang="th-TH" sz="16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defRPr/>
            </a:pPr>
            <a:r>
              <a:rPr lang="th-TH" sz="3200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ประโยชน์ด้านอื่น ๆ    </a:t>
            </a:r>
            <a:endParaRPr lang="th-TH" sz="2900" b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76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550719" y="717262"/>
            <a:ext cx="817418" cy="476250"/>
          </a:xfrm>
        </p:spPr>
        <p:txBody>
          <a:bodyPr vert="horz" lIns="91440" tIns="45720" rIns="91440" bIns="45720" rtlCol="0" anchor="ctr"/>
          <a:lstStyle/>
          <a:p>
            <a:fld id="{00D909CA-2644-4C1A-8854-B56C46292BBC}" type="slidenum">
              <a:rPr lang="en-US" altLang="th-TH"/>
              <a:pPr/>
              <a:t>11</a:t>
            </a:fld>
            <a:endParaRPr lang="th-TH" altLang="th-TH"/>
          </a:p>
        </p:txBody>
      </p:sp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1703388" y="582614"/>
            <a:ext cx="89646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รายละเอียดเกี่ยวกับค่าใช้จ่ายในการดำเนินการฝึก     </a:t>
            </a:r>
          </a:p>
          <a:p>
            <a:pPr algn="thaiDi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(ตามประกาศคณะกรรมการส่งเสริมการพัฒนาฝีมือแรงงาน เรื่อง กำหนดรายการค่าใช้จ่ายในการฝึกเตรียมเข้าทำงาน  ลงวันที่ 10 ก.พ.2557) </a:t>
            </a:r>
            <a:endParaRPr lang="th-TH" altLang="th-TH" sz="1800" u="sng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64999F9-B533-48A1-8CE9-7546B31E1886}"/>
              </a:ext>
            </a:extLst>
          </p:cNvPr>
          <p:cNvSpPr txBox="1"/>
          <p:nvPr/>
        </p:nvSpPr>
        <p:spPr>
          <a:xfrm>
            <a:off x="2459038" y="1477963"/>
            <a:ext cx="820896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8.1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ค่าสอนหรือค่าวิทยากร  </a:t>
            </a:r>
          </a:p>
          <a:p>
            <a:pPr eaLnBrk="1" hangingPunct="1"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เท่าที่จ่ายจริงไม่เกินชั่วโมงละ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1,200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 ไม่เกินวันละ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ชั่วโมง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89A0811-737E-4A58-A45F-E263C78A9C5A}"/>
              </a:ext>
            </a:extLst>
          </p:cNvPr>
          <p:cNvSpPr txBox="1"/>
          <p:nvPr/>
        </p:nvSpPr>
        <p:spPr>
          <a:xfrm>
            <a:off x="2459037" y="2555181"/>
            <a:ext cx="820896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8.2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ค่าพาหนะเดินทางของผู้รับการฝึก ในวันที่มารายงานตัว และ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วันที่เดินทางกลับภูมิลำเนาเมื่อสำเร็จการฝึก </a:t>
            </a:r>
          </a:p>
          <a:p>
            <a:pPr eaLnBrk="1" hangingPunct="1">
              <a:defRPr/>
            </a:pPr>
            <a:r>
              <a:rPr lang="th-TH" sz="3200" dirty="0">
                <a:solidFill>
                  <a:schemeClr val="accent5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เท่าที่จ่ายจริงไม่เกินเที่ยวละ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39AB954-2572-43C7-B150-6B7F64AF58F7}"/>
              </a:ext>
            </a:extLst>
          </p:cNvPr>
          <p:cNvSpPr txBox="1"/>
          <p:nvPr/>
        </p:nvSpPr>
        <p:spPr>
          <a:xfrm>
            <a:off x="2459037" y="4074597"/>
            <a:ext cx="820896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8.3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ค่าพาหนะเดินทางของผู้รับการฝึก ระหว่างเข้ารับการฝึก 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เท่าที่จ่ายจริงไม่เกินวันละ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 (เฉพาะวันที่เข้ารับการฝึก)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75D0951C-B899-4D94-B30F-5D9F0C4C5647}"/>
              </a:ext>
            </a:extLst>
          </p:cNvPr>
          <p:cNvSpPr txBox="1"/>
          <p:nvPr/>
        </p:nvSpPr>
        <p:spPr>
          <a:xfrm>
            <a:off x="2459037" y="5089990"/>
            <a:ext cx="879431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8.4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ค่าอาหารและค่าอาหารว่างและเครื่องดื่ม  สำหรับผู้เข้ารับการฝึก 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ผู้สอนหรือวิทยากร 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เท่าที่จ่ายจริงไม่เกินคนละ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บาทต่อวัน (เฉพาะวันที่เข้ารับการฝึก)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845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624320" y="712006"/>
            <a:ext cx="755073" cy="476250"/>
          </a:xfrm>
        </p:spPr>
        <p:txBody>
          <a:bodyPr vert="horz" lIns="91440" tIns="45720" rIns="91440" bIns="45720" rtlCol="0" anchor="ctr"/>
          <a:lstStyle/>
          <a:p>
            <a:fld id="{ECC12020-B722-4EDF-AE60-EC139D3FD3AF}" type="slidenum">
              <a:rPr lang="en-US" altLang="th-TH"/>
              <a:pPr/>
              <a:t>12</a:t>
            </a:fld>
            <a:endParaRPr lang="th-TH" altLang="th-TH" dirty="0"/>
          </a:p>
        </p:txBody>
      </p:sp>
      <p:pic>
        <p:nvPicPr>
          <p:cNvPr id="22531" name="Picture 11" descr="3d-animation-03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5157788"/>
            <a:ext cx="2209800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6">
            <a:extLst>
              <a:ext uri="{FF2B5EF4-FFF2-40B4-BE49-F238E27FC236}">
                <a16:creationId xmlns="" xmlns:a16="http://schemas.microsoft.com/office/drawing/2014/main" id="{F54C30DA-31CF-431B-AF9B-73DA873E4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360" y="542143"/>
            <a:ext cx="8064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defRPr/>
            </a:pPr>
            <a:r>
              <a:rPr lang="en-US" sz="3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3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3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รายละเอียดเกี่ยวกับค่าใช้จ่ายในการดำเนินการฝึก  (ต่อ)      </a:t>
            </a:r>
            <a:endParaRPr lang="th-TH" sz="3600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DAB9B81-0481-4152-88B1-7F522D90FEFD}"/>
              </a:ext>
            </a:extLst>
          </p:cNvPr>
          <p:cNvSpPr txBox="1"/>
          <p:nvPr/>
        </p:nvSpPr>
        <p:spPr>
          <a:xfrm>
            <a:off x="2459038" y="1148589"/>
            <a:ext cx="931386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8.5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ค่าเบี้ยเลี้ยงสำหรับผู้เข้ารับการฝึก (โดยเป็นไปตามประกาศกระทรวงแรงงาน เรื่องหลักเกณฑ์เกี่ยวกับการคุ้มครองผู้รับการฝึกเตรียมเข้าทำงาน หมวด 2 ข้อ 10  ประกาศ ณ วันที่ 1 ก.ย. 2546) 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เท่าที่จ่ายจริงเฉพาะวันที่มีการฝึก </a:t>
            </a:r>
            <a:r>
              <a:rPr lang="th-TH" sz="3200" b="1" i="1" u="sng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(ไม่น้อยกว่าร้อยละ 50 ของอัตราค่าจ้างขั้นต่ำสูงสุด ตามกฎหมายค่าจ้างขั้นต่ำที่ใช้อยู่ในขณะนั้น</a:t>
            </a:r>
            <a:r>
              <a:rPr lang="th-TH" sz="3200" b="1" i="1" u="sng" dirty="0" smtClean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eaLnBrk="1" hangingPunct="1">
              <a:defRPr/>
            </a:pP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3200" b="1" i="1" dirty="0" smtClean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ปัจจุบัน ค่าจ้างขั้นต่ำสูงสุด อยู่ที่ 330 บาท ร้อยละ 50 เท่ากับ 165 บาท</a:t>
            </a:r>
            <a:endParaRPr lang="en-US" sz="3200" b="1" i="1" u="sng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D46DDAF-6D0D-4CE0-A100-155D6A696B0B}"/>
              </a:ext>
            </a:extLst>
          </p:cNvPr>
          <p:cNvSpPr txBox="1"/>
          <p:nvPr/>
        </p:nvSpPr>
        <p:spPr>
          <a:xfrm>
            <a:off x="2459038" y="4047143"/>
            <a:ext cx="931386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8.6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ค่าที่พักสำหรับผู้เข้ารับการฝึก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เท่าที่จ่ายจริงไม่เกินเดือนละ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หรือไม่เกินวันละ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6FA86E2-1EE7-4ACF-AD6D-750BF4299CEC}"/>
              </a:ext>
            </a:extLst>
          </p:cNvPr>
          <p:cNvSpPr txBox="1"/>
          <p:nvPr/>
        </p:nvSpPr>
        <p:spPr>
          <a:xfrm>
            <a:off x="2459038" y="5101152"/>
            <a:ext cx="820896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8.7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ค่าเครื่องแต่งกายสำหรับผู้เข้ารับการฝึก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0853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68927" y="727653"/>
            <a:ext cx="630382" cy="476250"/>
          </a:xfrm>
        </p:spPr>
        <p:txBody>
          <a:bodyPr vert="horz" lIns="91440" tIns="45720" rIns="91440" bIns="45720" rtlCol="0" anchor="ctr"/>
          <a:lstStyle/>
          <a:p>
            <a:fld id="{FC647C1A-65FB-4EEF-A02E-80C11834C874}" type="slidenum">
              <a:rPr lang="en-US" altLang="th-TH"/>
              <a:pPr/>
              <a:t>13</a:t>
            </a:fld>
            <a:endParaRPr lang="th-TH" altLang="th-TH" dirty="0"/>
          </a:p>
        </p:txBody>
      </p:sp>
      <p:pic>
        <p:nvPicPr>
          <p:cNvPr id="23555" name="Picture 11" descr="3d-animation-03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5583238"/>
            <a:ext cx="1655762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2135188" y="1117601"/>
            <a:ext cx="8064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รายละเอียดเกี่ยวกับค่าใช้จ่ายในการดำเนินการฝึก</a:t>
            </a:r>
            <a:r>
              <a:rPr lang="en-US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altLang="th-TH" sz="3600" b="1" i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(ต่อ)      </a:t>
            </a:r>
            <a:endParaRPr lang="th-TH" altLang="th-TH" sz="3600" u="sng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C8DC53A-C4CC-46E3-8BAE-4867241B38FE}"/>
              </a:ext>
            </a:extLst>
          </p:cNvPr>
          <p:cNvSpPr txBox="1"/>
          <p:nvPr/>
        </p:nvSpPr>
        <p:spPr>
          <a:xfrm>
            <a:off x="2459038" y="3108660"/>
            <a:ext cx="820896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8.9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ค่าอุปกรณ์ป้องกันอันตรายส่วนบุคคล หรือเครื่องมือประจำตัว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สำหรับผู้เข้ารับการฝึก ที่จำเป็นต้องใช้ในการฝึกอบรมฝีมือแรงงาน</a:t>
            </a:r>
          </a:p>
          <a:p>
            <a:pPr eaLnBrk="1" hangingPunct="1">
              <a:defRPr/>
            </a:pPr>
            <a:r>
              <a:rPr lang="th-TH" sz="3200" i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เท่าที่จ่ายจริงไม่เกินคนละ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69F66CAE-68E8-4487-B4EB-415BF3526074}"/>
              </a:ext>
            </a:extLst>
          </p:cNvPr>
          <p:cNvSpPr txBox="1"/>
          <p:nvPr/>
        </p:nvSpPr>
        <p:spPr>
          <a:xfrm>
            <a:off x="2459038" y="4715548"/>
            <a:ext cx="820896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8.10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ค่าประกันอุบัติเหตุระหว่างการฝึกสำหรับผู้เข้ารับการฝึก</a:t>
            </a:r>
          </a:p>
          <a:p>
            <a:pPr eaLnBrk="1" hangingPunct="1">
              <a:defRPr/>
            </a:pP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เท่าที่จ่ายจริงไม่เกินคนละ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16">
            <a:extLst>
              <a:ext uri="{FF2B5EF4-FFF2-40B4-BE49-F238E27FC236}">
                <a16:creationId xmlns="" xmlns:a16="http://schemas.microsoft.com/office/drawing/2014/main" id="{2B3C8228-D0FD-4091-B378-C621386D0287}"/>
              </a:ext>
            </a:extLst>
          </p:cNvPr>
          <p:cNvSpPr txBox="1"/>
          <p:nvPr/>
        </p:nvSpPr>
        <p:spPr>
          <a:xfrm>
            <a:off x="2459038" y="2031442"/>
            <a:ext cx="8208962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8.8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ค่าจัดทำเอกสารประกอบการฝึก </a:t>
            </a:r>
          </a:p>
          <a:p>
            <a:pPr eaLnBrk="1" hangingPunct="1">
              <a:defRPr/>
            </a:pP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เท่าที่จ่ายจริงไม่เกินคนละ </a:t>
            </a:r>
            <a:r>
              <a:rPr lang="en-US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3,000</a:t>
            </a:r>
            <a:r>
              <a:rPr lang="th-TH" sz="3200" b="1" i="1" dirty="0">
                <a:solidFill>
                  <a:schemeClr val="accent4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  <a:endParaRPr lang="en-US" sz="3200" b="1" i="1" dirty="0">
              <a:solidFill>
                <a:schemeClr val="accent4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386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714BCD1C-7BBE-4339-909D-31BD8748F141}" type="slidenum">
              <a:rPr lang="en-GB" altLang="th-TH"/>
              <a:pPr/>
              <a:t>14</a:t>
            </a:fld>
            <a:endParaRPr lang="en-GB" altLang="th-TH"/>
          </a:p>
        </p:txBody>
      </p:sp>
      <p:sp>
        <p:nvSpPr>
          <p:cNvPr id="4" name="Text Box 2">
            <a:extLst>
              <a:ext uri="{FF2B5EF4-FFF2-40B4-BE49-F238E27FC236}">
                <a16:creationId xmlns="" xmlns:a16="http://schemas.microsoft.com/office/drawing/2014/main" id="{944E7252-44D7-448E-973E-47F24D1A3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723" y="200902"/>
            <a:ext cx="9001000" cy="1538883"/>
          </a:xfrm>
          <a:prstGeom prst="rect">
            <a:avLst/>
          </a:prstGeom>
          <a:solidFill>
            <a:srgbClr val="FF99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th-TH" sz="4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การฝึกเตรียมเข้าทำงาน</a:t>
            </a:r>
            <a:r>
              <a:rPr lang="en-US" sz="4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endParaRPr lang="th-TH" sz="4000" b="1" i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th-TH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(ตามประกาศคณะกรรมการส่งเสริมการพัฒนาฝีมือแรงงาน เรื่อง หลักเกณฑ์ วิธีการ </a:t>
            </a:r>
            <a:endParaRPr lang="th-TH" b="1" i="1" dirty="0" smtClean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th-TH" b="1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และ</a:t>
            </a:r>
            <a:r>
              <a:rPr lang="th-TH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เงื่อนไขในการให้ความเห็นชอบรายละเอียดเกี่ยวกับการฝึกเตรียมเข้าทำงาน ลงวันที่ 10 ก.พ.2557)</a:t>
            </a:r>
            <a:endParaRPr lang="th-TH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" name="Text Box 3" descr="ผ้าใบ">
            <a:extLst>
              <a:ext uri="{FF2B5EF4-FFF2-40B4-BE49-F238E27FC236}">
                <a16:creationId xmlns="" xmlns:a16="http://schemas.microsoft.com/office/drawing/2014/main" id="{40BDAB2D-C11F-4E7B-9E75-33DB13870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1773239"/>
            <a:ext cx="82089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4000" b="1" i="1" u="sng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การยื่นคำขอรับความเห็นชอบหลักสูตรฝึกเตรียมเข้าทำงาน</a:t>
            </a:r>
            <a:r>
              <a:rPr lang="th-TH" sz="4000" b="1" i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endParaRPr lang="th-TH" b="1" i="1" u="sng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="" xmlns:a16="http://schemas.microsoft.com/office/drawing/2014/main" id="{E27AD053-F21A-4FAF-AD6E-F0BC34C88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8350" y="2492375"/>
            <a:ext cx="8305800" cy="4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ให้</a:t>
            </a:r>
            <a:r>
              <a:rPr lang="th-TH" sz="35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ยื่นคำขอก่อนวันที่จัดให้มีการฝึกอบรม</a:t>
            </a:r>
            <a:r>
              <a:rPr lang="th-TH" sz="35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ไม่น้อยกว่าสามสิบวัน</a:t>
            </a: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พร้อมด้วยเอกสารหลักฐาน  ดังนี้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1. แบบคำขอรับความเห็นชอบรายละเอียดเกี่ยวกับการฝึกเตรียมเข้าทำงาน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2. สำเนาหนังสือแสดงการจดทะเบียนและวัตถุประสงค์ของกิจการ และหนังสือมอบอำนาจให้กระทำการแทนนิติบุคคล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(กรณีผู้ยื่นคำขอเป็นนิติบุคคล) </a:t>
            </a:r>
          </a:p>
          <a:p>
            <a:pPr algn="thaiDist" eaLnBrk="1" hangingPunct="1">
              <a:defRPr/>
            </a:pPr>
            <a:endParaRPr lang="th-TH" sz="35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122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FB24BD40-8EA0-442F-A5F1-BF88C220D3A9}" type="slidenum">
              <a:rPr lang="en-GB" altLang="th-TH"/>
              <a:pPr/>
              <a:t>15</a:t>
            </a:fld>
            <a:endParaRPr lang="en-GB" altLang="th-TH"/>
          </a:p>
        </p:txBody>
      </p:sp>
      <p:sp>
        <p:nvSpPr>
          <p:cNvPr id="3" name="Text Box 2">
            <a:extLst>
              <a:ext uri="{FF2B5EF4-FFF2-40B4-BE49-F238E27FC236}">
                <a16:creationId xmlns="" xmlns:a16="http://schemas.microsoft.com/office/drawing/2014/main" id="{1FFA6D1D-1599-4974-9ED7-CB911C5F2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549276"/>
            <a:ext cx="8305800" cy="601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3. สำเนาบัตรประจำตัวประชาชนของผู้ยื่นคำขอ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(กรณีเป็นบุคคลธรรมดา)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4. หลักสูตรและรายละเอียดเกี่ยวกับการฝึกเตรียมเข้าทำงาน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5. สัญญาการฝึกเตรียมเข้าทำงาน (ต้นฉบับเก็บไว้ ณ สถานประกอบกิจการ) 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6. ทะเบียนประวัติผู้รับการฝึกเตรียมเข้าทำงาน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7. เอกสารหลักฐานแสดงคุณสมบัติครูฝึก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8. ตารางการฝึก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9. หนังสือส่งตัวผู้รับการฝึกจากสถานศึกษา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10. ข้อบังคับหรือระเบียบเกี่ยวกับการฝึกเตรียมเข้าทำงาน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11. แผนที่ตั้งสถานที่ฝึกโดยสังเขป</a:t>
            </a:r>
            <a:endParaRPr lang="th-TH" sz="35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881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7DBB394A-A495-410E-ACAE-FCECC19D4228}" type="slidenum">
              <a:rPr lang="en-GB" altLang="th-TH"/>
              <a:pPr/>
              <a:t>16</a:t>
            </a:fld>
            <a:endParaRPr lang="en-GB" altLang="th-TH"/>
          </a:p>
        </p:txBody>
      </p:sp>
      <p:sp>
        <p:nvSpPr>
          <p:cNvPr id="3" name="Text Box 2">
            <a:extLst>
              <a:ext uri="{FF2B5EF4-FFF2-40B4-BE49-F238E27FC236}">
                <a16:creationId xmlns="" xmlns:a16="http://schemas.microsoft.com/office/drawing/2014/main" id="{FE92426B-27E6-4A08-88BB-FDEF26BB7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536" y="116632"/>
            <a:ext cx="8424936" cy="1123384"/>
          </a:xfrm>
          <a:prstGeom prst="rect">
            <a:avLst/>
          </a:prstGeom>
          <a:solidFill>
            <a:srgbClr val="FF9900"/>
          </a:soli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th-TH" sz="4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แจ้งผู้สำเร็จการฝึกเตรียมเข้าทำงาน</a:t>
            </a:r>
            <a:r>
              <a:rPr lang="en-US" sz="4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endParaRPr lang="th-TH" sz="4000" b="1" i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th-TH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(ตามมาตรา  13  แห่งพระราชบัญญัติส่งเสริมการพัฒนาฝีมือแรงงาน  พ.ศ. 2545)</a:t>
            </a:r>
            <a:endParaRPr lang="th-TH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="" xmlns:a16="http://schemas.microsoft.com/office/drawing/2014/main" id="{61959DC4-58E4-4502-A2FE-228951F1FB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68414"/>
            <a:ext cx="8305800" cy="60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เมื่อผู้รับการฝึกผู้ใดฝึกครบตามหลักสูตรและผ่านการวัดผลแล้ว </a:t>
            </a:r>
            <a:r>
              <a:rPr lang="th-TH" sz="35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ให้ผู้ดำเนินการฝึกออกหนังสือรับรอง</a:t>
            </a: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ว่าเป็นผู้สำเร็จการฝึก</a:t>
            </a:r>
            <a:r>
              <a:rPr lang="th-TH" sz="35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ภายในสิบห้าวัน</a:t>
            </a: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นับแต่วันเสร็จสิ้นการวัดผล </a:t>
            </a:r>
            <a:r>
              <a:rPr lang="th-TH" sz="35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และแจ้งให้นายทะเบียนทราบ</a:t>
            </a: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พร้อมด้วยเอกสารหลักฐาน  ดังนี้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1. แบบแจ้งผู้สำเร็จการฝึกเตรียมเข้าทำงาน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2. ทะเบียนประวัติผู้รับการฝึกเตรียมเข้าทำงาน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3. สำเนาหนังสือรับรอง (หลักสูตรที่นายทะเบียนออกให้)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4. สำเนาหนังสือรับรอง (ผู้สำเร็จการฝึกที่สถานประกอบกิจการออกให้ผู้รับการฝึก)</a:t>
            </a:r>
          </a:p>
          <a:p>
            <a:pPr algn="thaiDist" eaLnBrk="1" hangingPunct="1">
              <a:defRPr/>
            </a:pPr>
            <a:r>
              <a:rPr lang="th-TH" sz="35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5. สำเนาสัญญาการฝึกเตรียมเข้าทำงาน </a:t>
            </a:r>
          </a:p>
          <a:p>
            <a:pPr algn="thaiDist" eaLnBrk="1" hangingPunct="1">
              <a:defRPr/>
            </a:pPr>
            <a:endParaRPr lang="th-TH" sz="35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3677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529935" y="798513"/>
            <a:ext cx="869373" cy="476250"/>
          </a:xfrm>
        </p:spPr>
        <p:txBody>
          <a:bodyPr vert="horz" lIns="91440" tIns="45720" rIns="91440" bIns="45720" rtlCol="0" anchor="ctr"/>
          <a:lstStyle/>
          <a:p>
            <a:fld id="{0320CF82-CDC7-42A3-A294-7F248719B8AD}" type="slidenum">
              <a:rPr lang="en-US" altLang="th-TH"/>
              <a:pPr/>
              <a:t>17</a:t>
            </a:fld>
            <a:endParaRPr lang="th-TH" altLang="th-TH" dirty="0"/>
          </a:p>
        </p:txBody>
      </p:sp>
      <p:sp>
        <p:nvSpPr>
          <p:cNvPr id="496643" name="Text Box 1027">
            <a:extLst>
              <a:ext uri="{FF2B5EF4-FFF2-40B4-BE49-F238E27FC236}">
                <a16:creationId xmlns="" xmlns:a16="http://schemas.microsoft.com/office/drawing/2014/main" id="{97D9169D-5049-4BB3-ADE7-F3AE82FB2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3" y="2084389"/>
            <a:ext cx="8750300" cy="224676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th-TH" sz="3500" b="1" i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การรับนักเรียน</a:t>
            </a:r>
            <a:r>
              <a:rPr lang="en-US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นิสิต</a:t>
            </a:r>
            <a:r>
              <a:rPr lang="en-US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    นักศึกษา</a:t>
            </a:r>
            <a:r>
              <a:rPr lang="en-US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5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หรือบุคคลที่ทางราชการส่งมาฝึก กับผู้ดำเนินการฝึก   </a:t>
            </a:r>
            <a:endParaRPr lang="en-US" sz="35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eaLnBrk="1" hangingPunct="1">
              <a:defRPr/>
            </a:pPr>
            <a:r>
              <a:rPr lang="en-US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5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ตาม</a:t>
            </a:r>
            <a:r>
              <a:rPr lang="th-TH" sz="35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มาตรา  5 (2)</a:t>
            </a:r>
            <a:r>
              <a:rPr lang="th-TH" sz="35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แห่ง</a:t>
            </a:r>
            <a:r>
              <a:rPr lang="th-TH" altLang="zh-CN" sz="35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พระราชกฤษฎีกา ออกตามความในประมวลรัษฎากร ว่าด้วยการยกเว้นรัษฎากร 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ฉบับที่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437)</a:t>
            </a:r>
            <a:r>
              <a:rPr lang="th-TH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พ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r>
              <a:rPr lang="th-TH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ศ</a:t>
            </a:r>
            <a:r>
              <a:rPr lang="en-US" altLang="zh-CN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 2548</a:t>
            </a:r>
            <a:r>
              <a:rPr lang="th-TH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altLang="zh-CN" sz="3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endParaRPr 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="" xmlns:a16="http://schemas.microsoft.com/office/drawing/2014/main" id="{D363C5A0-BC7C-40DC-B21A-8B557A9FA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920751"/>
            <a:ext cx="6121400" cy="708025"/>
          </a:xfrm>
          <a:prstGeom prst="rect">
            <a:avLst/>
          </a:prstGeom>
          <a:solidFill>
            <a:srgbClr val="FF99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การยกเว้นภาษีเงินได้เพิ่มอีก  100</a:t>
            </a:r>
            <a:r>
              <a:rPr lang="en-US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%</a:t>
            </a:r>
            <a:endParaRPr lang="th-TH" sz="4000" b="1" i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7653" name="Text Box 3"/>
          <p:cNvSpPr txBox="1">
            <a:spLocks noChangeArrowheads="1"/>
          </p:cNvSpPr>
          <p:nvPr/>
        </p:nvSpPr>
        <p:spPr bwMode="auto">
          <a:xfrm>
            <a:off x="1958975" y="4513264"/>
            <a:ext cx="845820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zh-CN" sz="3600" b="1">
                <a:latin typeface="Times New Roman" panose="02020603050405020304" pitchFamily="18" charset="0"/>
                <a:cs typeface="AngsanaUPC" panose="02020603050405020304" pitchFamily="18" charset="-34"/>
              </a:rPr>
              <a:t>	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*</a:t>
            </a:r>
            <a:r>
              <a:rPr lang="th-TH" altLang="zh-CN" sz="2800" b="1" u="sng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หลักสูตร</a:t>
            </a:r>
            <a:r>
              <a:rPr lang="th-TH" altLang="zh-CN" sz="2800" b="1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ต้องได้รับการรับรองจากกรมพัฒนาฝีมือแรงงาน  </a:t>
            </a:r>
            <a:r>
              <a:rPr lang="th-TH" altLang="zh-CN" sz="2800" b="1" u="sng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ส่วนค่าใช้จ่าย</a:t>
            </a:r>
            <a:r>
              <a:rPr lang="th-TH" altLang="zh-CN" sz="2800" b="1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ให้นำไปขอยกเว้นภาษีเงินได้กับกรมสรรพากร</a:t>
            </a:r>
            <a:endParaRPr lang="en-US" altLang="zh-CN" sz="2800" b="1">
              <a:solidFill>
                <a:srgbClr val="002060"/>
              </a:solidFill>
              <a:latin typeface="Times New Roman" panose="02020603050405020304" pitchFamily="18" charset="0"/>
              <a:cs typeface="AngsanaUPC" panose="02020603050405020304" pitchFamily="18" charset="-34"/>
            </a:endParaRPr>
          </a:p>
          <a:p>
            <a:pPr algn="thaiDi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2800" b="1" i="1">
                <a:solidFill>
                  <a:srgbClr val="3333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AngsanaUPC" panose="02020603050405020304" pitchFamily="18" charset="-34"/>
              </a:rPr>
              <a:t> 	</a:t>
            </a:r>
            <a:r>
              <a:rPr lang="th-TH" altLang="zh-CN" sz="2800" b="1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	</a:t>
            </a:r>
            <a:endParaRPr lang="en-US" altLang="th-TH" sz="2800" b="1">
              <a:solidFill>
                <a:srgbClr val="FF0000"/>
              </a:solidFill>
              <a:latin typeface="AngsanaUPC" panose="02020603050405020304" pitchFamily="18" charset="-34"/>
              <a:ea typeface="SimSun" panose="02010600030101010101" pitchFamily="2" charset="-122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726247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4A715884-43A7-4888-9159-B7DE5C40455D}" type="slidenum">
              <a:rPr lang="en-GB" altLang="th-TH"/>
              <a:pPr/>
              <a:t>18</a:t>
            </a:fld>
            <a:endParaRPr lang="en-GB" altLang="th-TH"/>
          </a:p>
        </p:txBody>
      </p:sp>
      <p:sp>
        <p:nvSpPr>
          <p:cNvPr id="28675" name="Text Box 1027">
            <a:hlinkClick r:id="" action="ppaction://noaction">
              <a:snd r:embed="rId3" name="driveby.wav"/>
            </a:hlinkClick>
          </p:cNvPr>
          <p:cNvSpPr txBox="1">
            <a:spLocks noChangeArrowheads="1"/>
          </p:cNvSpPr>
          <p:nvPr/>
        </p:nvSpPr>
        <p:spPr bwMode="auto">
          <a:xfrm>
            <a:off x="1955800" y="74613"/>
            <a:ext cx="8407400" cy="58261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>
                <a:latin typeface="Times New Roman" panose="02020603050405020304" pitchFamily="18" charset="0"/>
                <a:cs typeface="AngsanaUPC" panose="02020603050405020304" pitchFamily="18" charset="-34"/>
              </a:rPr>
              <a:t>ตัวอย่างการนำค่าใช้จ่ายในการฝึกอบรมไปยกเว้นภาษีเงินได้</a:t>
            </a:r>
            <a:endParaRPr lang="th-TH" altLang="th-TH" sz="4000" b="1" noProof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28676" name="Text Box 1028"/>
          <p:cNvSpPr txBox="1">
            <a:spLocks noChangeArrowheads="1"/>
          </p:cNvSpPr>
          <p:nvPr/>
        </p:nvSpPr>
        <p:spPr bwMode="auto">
          <a:xfrm>
            <a:off x="1600201" y="854075"/>
            <a:ext cx="8232775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>
                <a:latin typeface="Times New Roman" panose="02020603050405020304" pitchFamily="18" charset="0"/>
                <a:cs typeface="AngsanaUPC" panose="02020603050405020304" pitchFamily="18" charset="-34"/>
              </a:rPr>
              <a:t>     ให้นำค่าใช้จ่ายในการฝึกอบรมหักออกจากกำไรสุทธิเพื่อเสียภาษี</a:t>
            </a:r>
          </a:p>
        </p:txBody>
      </p:sp>
      <p:sp>
        <p:nvSpPr>
          <p:cNvPr id="28677" name="Text Box 1029"/>
          <p:cNvSpPr txBox="1">
            <a:spLocks noChangeArrowheads="1"/>
          </p:cNvSpPr>
          <p:nvPr/>
        </p:nvSpPr>
        <p:spPr bwMode="auto">
          <a:xfrm>
            <a:off x="1955800" y="1268414"/>
            <a:ext cx="840740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 u="sng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ตัวอย่าง</a:t>
            </a:r>
            <a:endParaRPr lang="en-US" altLang="th-TH" sz="3300" b="1" u="sng">
              <a:solidFill>
                <a:srgbClr val="FF0000"/>
              </a:solidFill>
              <a:latin typeface="Times New Roman" panose="02020603050405020304" pitchFamily="18" charset="0"/>
              <a:cs typeface="AngsanaUPC" panose="02020603050405020304" pitchFamily="18" charset="-34"/>
            </a:endParaRP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1000" b="1" u="sng">
              <a:solidFill>
                <a:schemeClr val="hlink"/>
              </a:solidFill>
              <a:latin typeface="Times New Roman" panose="02020603050405020304" pitchFamily="18" charset="0"/>
              <a:cs typeface="AngsanaUPC" panose="02020603050405020304" pitchFamily="18" charset="-34"/>
            </a:endParaRP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>
                <a:solidFill>
                  <a:schemeClr val="hlink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*</a:t>
            </a:r>
            <a:r>
              <a:rPr lang="th-TH" altLang="th-TH" sz="3300" b="1">
                <a:latin typeface="Times New Roman" panose="02020603050405020304" pitchFamily="18" charset="0"/>
                <a:cs typeface="AngsanaUPC" panose="02020603050405020304" pitchFamily="18" charset="-34"/>
              </a:rPr>
              <a:t>มีรายจ่ายในการลงทุนทั้งหมด </a:t>
            </a:r>
            <a:r>
              <a:rPr lang="th-TH" altLang="th-TH" sz="3000" b="1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1,000</a:t>
            </a:r>
            <a:r>
              <a:rPr lang="th-TH" altLang="th-TH" sz="3300" b="1">
                <a:latin typeface="Times New Roman" panose="02020603050405020304" pitchFamily="18" charset="0"/>
                <a:cs typeface="AngsanaUPC" panose="02020603050405020304" pitchFamily="18" charset="-34"/>
              </a:rPr>
              <a:t> บาท </a:t>
            </a:r>
            <a:r>
              <a:rPr lang="th-TH" altLang="th-TH" sz="3000" b="1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(รวมค่าฝึกอบรม 200  บาท)</a:t>
            </a: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>
                <a:solidFill>
                  <a:schemeClr val="hlink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*</a:t>
            </a:r>
            <a:r>
              <a:rPr lang="th-TH" altLang="th-TH" sz="3300" b="1">
                <a:latin typeface="Times New Roman" panose="02020603050405020304" pitchFamily="18" charset="0"/>
                <a:cs typeface="AngsanaUPC" panose="02020603050405020304" pitchFamily="18" charset="-34"/>
              </a:rPr>
              <a:t>มีรายได้  </a:t>
            </a:r>
            <a:r>
              <a:rPr lang="th-TH" altLang="th-TH" sz="3000" b="1" u="sng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3,000</a:t>
            </a:r>
            <a:r>
              <a:rPr lang="th-TH" altLang="th-TH" sz="3300" b="1">
                <a:latin typeface="Times New Roman" panose="02020603050405020304" pitchFamily="18" charset="0"/>
                <a:cs typeface="AngsanaUPC" panose="02020603050405020304" pitchFamily="18" charset="-34"/>
              </a:rPr>
              <a:t>  บาท</a:t>
            </a:r>
            <a:endParaRPr lang="th-TH" altLang="th-TH" sz="3300" b="1" u="sng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28678" name="Text Box 1030"/>
          <p:cNvSpPr txBox="1">
            <a:spLocks noChangeArrowheads="1"/>
          </p:cNvSpPr>
          <p:nvPr/>
        </p:nvSpPr>
        <p:spPr bwMode="auto">
          <a:xfrm>
            <a:off x="2320926" y="2636838"/>
            <a:ext cx="8088313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หักค่าใช้จ่ายออก </a:t>
            </a:r>
            <a:r>
              <a:rPr lang="th-TH" altLang="th-TH" sz="3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100 </a:t>
            </a:r>
            <a:r>
              <a:rPr lang="en-US" altLang="th-TH" sz="3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%</a:t>
            </a: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 เพื่อเป็นกำไรสุทธิก่อนคำนวณภาษี</a:t>
            </a:r>
            <a:r>
              <a:rPr lang="en-US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 </a:t>
            </a:r>
            <a:r>
              <a:rPr lang="th-TH" altLang="th-TH" sz="3000" b="1" dirty="0">
                <a:solidFill>
                  <a:srgbClr val="FF000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(ปกติ)</a:t>
            </a: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1000" b="1" dirty="0">
              <a:solidFill>
                <a:schemeClr val="hlink"/>
              </a:solidFill>
              <a:latin typeface="Times New Roman" panose="02020603050405020304" pitchFamily="18" charset="0"/>
              <a:cs typeface="AngsanaUPC" panose="02020603050405020304" pitchFamily="18" charset="-34"/>
            </a:endParaRP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			</a:t>
            </a:r>
            <a:r>
              <a:rPr lang="en-US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 </a:t>
            </a:r>
            <a:r>
              <a:rPr lang="th-TH" altLang="th-TH" sz="3300" b="1" dirty="0" smtClean="0">
                <a:latin typeface="Times New Roman" panose="02020603050405020304" pitchFamily="18" charset="0"/>
                <a:cs typeface="AngsanaUPC" panose="02020603050405020304" pitchFamily="18" charset="-34"/>
              </a:rPr>
              <a:t>                    </a:t>
            </a:r>
            <a:r>
              <a:rPr lang="th-TH" altLang="th-TH" sz="30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3,000</a:t>
            </a:r>
            <a:r>
              <a:rPr lang="th-TH" altLang="th-TH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 </a:t>
            </a:r>
            <a:r>
              <a:rPr lang="en-US" altLang="th-TH" sz="3000" b="1" dirty="0">
                <a:solidFill>
                  <a:srgbClr val="002060"/>
                </a:solidFill>
                <a:latin typeface="Cordia New" panose="020B0304020202020204" pitchFamily="34" charset="-34"/>
                <a:cs typeface="AngsanaUPC" panose="02020603050405020304" pitchFamily="18" charset="-34"/>
              </a:rPr>
              <a:t>–</a:t>
            </a:r>
            <a:r>
              <a:rPr lang="th-TH" altLang="th-TH" sz="3000" b="1" dirty="0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 1,000</a:t>
            </a:r>
            <a:r>
              <a:rPr lang="th-TH" altLang="th-TH" sz="3300" b="1" dirty="0">
                <a:solidFill>
                  <a:srgbClr val="002060"/>
                </a:solidFill>
                <a:latin typeface="Times New Roman" panose="02020603050405020304" pitchFamily="18" charset="0"/>
                <a:cs typeface="AngsanaUPC" panose="02020603050405020304" pitchFamily="18" charset="-34"/>
              </a:rPr>
              <a:t>  </a:t>
            </a: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	</a:t>
            </a:r>
            <a:r>
              <a:rPr lang="en-US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=</a:t>
            </a: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  </a:t>
            </a:r>
            <a:r>
              <a:rPr lang="th-TH" altLang="th-TH" sz="30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2,000</a:t>
            </a:r>
            <a:r>
              <a:rPr lang="th-TH" altLang="th-TH" sz="3300" b="1" dirty="0">
                <a:latin typeface="Times New Roman" panose="02020603050405020304" pitchFamily="18" charset="0"/>
                <a:cs typeface="AngsanaUPC" panose="02020603050405020304" pitchFamily="18" charset="-34"/>
              </a:rPr>
              <a:t>  บาท</a:t>
            </a:r>
          </a:p>
        </p:txBody>
      </p:sp>
      <p:sp>
        <p:nvSpPr>
          <p:cNvPr id="28679" name="Text Box 1034"/>
          <p:cNvSpPr txBox="1">
            <a:spLocks noChangeArrowheads="1"/>
          </p:cNvSpPr>
          <p:nvPr/>
        </p:nvSpPr>
        <p:spPr bwMode="auto">
          <a:xfrm>
            <a:off x="1919288" y="3068639"/>
            <a:ext cx="1655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sz="2000" b="1" dirty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altLang="th-TH" sz="2000" b="1" u="sng" dirty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100</a:t>
            </a:r>
            <a:r>
              <a:rPr lang="th-TH" altLang="th-TH" sz="2000" b="1" u="sng" dirty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altLang="th-TH" sz="2500" b="1" dirty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แรก</a:t>
            </a:r>
            <a:r>
              <a:rPr lang="th-TH" altLang="th-TH" sz="2800" b="1" dirty="0" smtClean="0">
                <a:solidFill>
                  <a:srgbClr val="FF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) </a:t>
            </a:r>
            <a:endParaRPr lang="th-TH" altLang="th-TH" sz="2800" b="1" dirty="0">
              <a:solidFill>
                <a:srgbClr val="FF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680" name="AutoShape 1036"/>
          <p:cNvSpPr>
            <a:spLocks noChangeArrowheads="1"/>
          </p:cNvSpPr>
          <p:nvPr/>
        </p:nvSpPr>
        <p:spPr bwMode="auto">
          <a:xfrm>
            <a:off x="3698875" y="3251128"/>
            <a:ext cx="685800" cy="233362"/>
          </a:xfrm>
          <a:prstGeom prst="rightArrow">
            <a:avLst>
              <a:gd name="adj1" fmla="val 50000"/>
              <a:gd name="adj2" fmla="val 73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3000"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28681" name="Line 1033"/>
          <p:cNvSpPr>
            <a:spLocks noChangeShapeType="1"/>
          </p:cNvSpPr>
          <p:nvPr/>
        </p:nvSpPr>
        <p:spPr bwMode="auto">
          <a:xfrm>
            <a:off x="2133600" y="3933825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th-TH"/>
          </a:p>
        </p:txBody>
      </p:sp>
      <p:sp>
        <p:nvSpPr>
          <p:cNvPr id="28682" name="Text Box 1032"/>
          <p:cNvSpPr txBox="1">
            <a:spLocks noChangeArrowheads="1"/>
          </p:cNvSpPr>
          <p:nvPr/>
        </p:nvSpPr>
        <p:spPr bwMode="auto">
          <a:xfrm>
            <a:off x="1955801" y="4149725"/>
            <a:ext cx="8418513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นำค่าใช้จ่ายในการฝึกอบรมที่ได้รับการรับรองจากกรมพัฒนาฝีมือแรงงานแล้ว  นำมาหักออกจากกำไรสุทธิก่อนคำนวณภาษี</a:t>
            </a: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1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</a:t>
            </a:r>
            <a:r>
              <a:rPr lang="en-US" alt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altLang="th-TH" sz="3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alt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2,000 </a:t>
            </a:r>
            <a:r>
              <a:rPr lang="en-US" alt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</a:t>
            </a:r>
            <a:r>
              <a:rPr lang="th-TH" altLang="th-TH" sz="30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200 </a:t>
            </a:r>
            <a:r>
              <a:rPr lang="en-US" alt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=</a:t>
            </a:r>
            <a:r>
              <a:rPr lang="th-TH" altLang="th-TH" sz="3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th-TH" sz="3000" b="1" dirty="0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1,800</a:t>
            </a:r>
            <a:r>
              <a:rPr lang="th-TH" altLang="th-TH" sz="3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</a:p>
        </p:txBody>
      </p:sp>
      <p:sp>
        <p:nvSpPr>
          <p:cNvPr id="28683" name="Text Box 1035"/>
          <p:cNvSpPr txBox="1">
            <a:spLocks noChangeArrowheads="1"/>
          </p:cNvSpPr>
          <p:nvPr/>
        </p:nvSpPr>
        <p:spPr bwMode="auto">
          <a:xfrm>
            <a:off x="1724025" y="5080000"/>
            <a:ext cx="2438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sz="32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(เพิ่มอีก</a:t>
            </a:r>
            <a:r>
              <a:rPr lang="en-US" altLang="th-TH" sz="3200" b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  <a:r>
              <a:rPr lang="th-TH" altLang="th-TH" sz="3200" b="1" u="sng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หลัง</a:t>
            </a:r>
            <a:r>
              <a:rPr lang="th-TH" altLang="th-TH" sz="3200" b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28684" name="AutoShape 1036"/>
          <p:cNvSpPr>
            <a:spLocks noChangeArrowheads="1"/>
          </p:cNvSpPr>
          <p:nvPr/>
        </p:nvSpPr>
        <p:spPr bwMode="auto">
          <a:xfrm>
            <a:off x="4041775" y="5283201"/>
            <a:ext cx="685800" cy="233363"/>
          </a:xfrm>
          <a:prstGeom prst="rightArrow">
            <a:avLst>
              <a:gd name="adj1" fmla="val 50000"/>
              <a:gd name="adj2" fmla="val 734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3000"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28685" name="Text Box 1031"/>
          <p:cNvSpPr txBox="1">
            <a:spLocks noChangeArrowheads="1"/>
          </p:cNvSpPr>
          <p:nvPr/>
        </p:nvSpPr>
        <p:spPr bwMode="auto">
          <a:xfrm>
            <a:off x="2441864" y="5834953"/>
            <a:ext cx="72753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81000" indent="-38100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thaiDist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ต้องเสียภาษีจากฐานกำไรสุทธิเพียง </a:t>
            </a:r>
            <a:r>
              <a:rPr lang="th-TH" altLang="th-TH" sz="3600" b="1">
                <a:solidFill>
                  <a:srgbClr val="0000CC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1,800</a:t>
            </a:r>
            <a:r>
              <a:rPr lang="th-TH" altLang="th-TH" sz="4000" b="1">
                <a:latin typeface="TH SarabunPSK" panose="020B0500040200020003" pitchFamily="34" charset="-34"/>
                <a:cs typeface="TH SarabunPSK" panose="020B0500040200020003" pitchFamily="34" charset="-34"/>
              </a:rPr>
              <a:t> บาท</a:t>
            </a:r>
          </a:p>
        </p:txBody>
      </p:sp>
    </p:spTree>
    <p:extLst>
      <p:ext uri="{BB962C8B-B14F-4D97-AF65-F5344CB8AC3E}">
        <p14:creationId xmlns:p14="http://schemas.microsoft.com/office/powerpoint/2010/main" val="182659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7FF3DB3E-A3E5-4674-A094-5575B9BF915B}" type="slidenum">
              <a:rPr lang="en-GB" altLang="th-TH"/>
              <a:pPr/>
              <a:t>19</a:t>
            </a:fld>
            <a:endParaRPr lang="en-GB" altLang="th-TH" dirty="0"/>
          </a:p>
        </p:txBody>
      </p:sp>
      <p:grpSp>
        <p:nvGrpSpPr>
          <p:cNvPr id="30723" name="กลุ่ม 8"/>
          <p:cNvGrpSpPr>
            <a:grpSpLocks/>
          </p:cNvGrpSpPr>
          <p:nvPr/>
        </p:nvGrpSpPr>
        <p:grpSpPr bwMode="auto">
          <a:xfrm>
            <a:off x="1794164" y="157741"/>
            <a:ext cx="9144000" cy="6167437"/>
            <a:chOff x="0" y="0"/>
            <a:chExt cx="9144000" cy="7073619"/>
          </a:xfrm>
        </p:grpSpPr>
        <p:pic>
          <p:nvPicPr>
            <p:cNvPr id="30726" name="รูปภาพ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1643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7" name="รูปภาพ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57364"/>
              <a:ext cx="9144000" cy="41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8" name="รูปภาพ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482" y="5893200"/>
              <a:ext cx="8640990" cy="118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9" name="รูปภาพ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03936"/>
              <a:ext cx="8964487" cy="490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24" name="วงรี 9"/>
          <p:cNvSpPr>
            <a:spLocks noChangeArrowheads="1"/>
          </p:cNvSpPr>
          <p:nvPr/>
        </p:nvSpPr>
        <p:spPr bwMode="auto">
          <a:xfrm>
            <a:off x="6789811" y="1756631"/>
            <a:ext cx="434975" cy="306387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3000"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30725" name="วงรี 12"/>
          <p:cNvSpPr>
            <a:spLocks noChangeArrowheads="1"/>
          </p:cNvSpPr>
          <p:nvPr/>
        </p:nvSpPr>
        <p:spPr bwMode="auto">
          <a:xfrm>
            <a:off x="7007298" y="4822639"/>
            <a:ext cx="360362" cy="292100"/>
          </a:xfrm>
          <a:prstGeom prst="ellips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3000"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2513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29CFB913-44B8-4954-AC11-0A7EE0A5C65C}" type="slidenum">
              <a:rPr lang="en-GB" altLang="th-TH"/>
              <a:pPr/>
              <a:t>20</a:t>
            </a:fld>
            <a:endParaRPr lang="en-GB" altLang="th-TH"/>
          </a:p>
        </p:txBody>
      </p:sp>
      <p:grpSp>
        <p:nvGrpSpPr>
          <p:cNvPr id="31747" name="กลุ่ม 9"/>
          <p:cNvGrpSpPr>
            <a:grpSpLocks/>
          </p:cNvGrpSpPr>
          <p:nvPr/>
        </p:nvGrpSpPr>
        <p:grpSpPr bwMode="auto">
          <a:xfrm>
            <a:off x="2282536" y="148590"/>
            <a:ext cx="9144000" cy="6478732"/>
            <a:chOff x="0" y="0"/>
            <a:chExt cx="9144000" cy="6858000"/>
          </a:xfrm>
        </p:grpSpPr>
        <p:pic>
          <p:nvPicPr>
            <p:cNvPr id="31751" name="รูปภาพ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1500174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752" name="รูปภาพ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00174"/>
              <a:ext cx="9144000" cy="3500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3" name="รูปภาพ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00612"/>
              <a:ext cx="9144000" cy="1857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48" name="สี่เหลี่ยมมุมมน 8"/>
          <p:cNvSpPr>
            <a:spLocks noChangeArrowheads="1"/>
          </p:cNvSpPr>
          <p:nvPr/>
        </p:nvSpPr>
        <p:spPr bwMode="auto">
          <a:xfrm>
            <a:off x="2785198" y="3032274"/>
            <a:ext cx="3500437" cy="357187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3000"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31749" name="TextBox 13"/>
          <p:cNvSpPr txBox="1">
            <a:spLocks noChangeArrowheads="1"/>
          </p:cNvSpPr>
          <p:nvPr/>
        </p:nvSpPr>
        <p:spPr bwMode="auto">
          <a:xfrm>
            <a:off x="6854536" y="4032481"/>
            <a:ext cx="3000375" cy="5540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000" b="1" dirty="0">
                <a:solidFill>
                  <a:srgbClr val="FF0000"/>
                </a:solidFill>
                <a:latin typeface="Tahoma" panose="020B0604030504040204" pitchFamily="34" charset="0"/>
                <a:cs typeface="Angsana New" panose="02020603050405020304" pitchFamily="18" charset="-34"/>
              </a:rPr>
              <a:t>ลงค่าใช้จ่ายเพิ่มอีก 100</a:t>
            </a:r>
            <a:r>
              <a:rPr lang="en-US" altLang="th-TH" sz="3000" b="1" dirty="0">
                <a:solidFill>
                  <a:srgbClr val="FF0000"/>
                </a:solidFill>
                <a:latin typeface="Tahoma" panose="020B0604030504040204" pitchFamily="34" charset="0"/>
                <a:cs typeface="Angsana New" panose="02020603050405020304" pitchFamily="18" charset="-34"/>
              </a:rPr>
              <a:t>%</a:t>
            </a:r>
            <a:endParaRPr lang="th-TH" altLang="th-TH" sz="3000" b="1" dirty="0">
              <a:solidFill>
                <a:srgbClr val="FF0000"/>
              </a:solidFill>
              <a:latin typeface="Tahoma" panose="020B0604030504040204" pitchFamily="34" charset="0"/>
              <a:cs typeface="Angsana New" panose="02020603050405020304" pitchFamily="18" charset="-34"/>
            </a:endParaRPr>
          </a:p>
        </p:txBody>
      </p:sp>
      <p:cxnSp>
        <p:nvCxnSpPr>
          <p:cNvPr id="31750" name="ลูกศรเชื่อมต่อแบบตรง 11"/>
          <p:cNvCxnSpPr>
            <a:cxnSpLocks noChangeShapeType="1"/>
          </p:cNvCxnSpPr>
          <p:nvPr/>
        </p:nvCxnSpPr>
        <p:spPr bwMode="auto">
          <a:xfrm flipH="1" flipV="1">
            <a:off x="6283036" y="3387956"/>
            <a:ext cx="571500" cy="644525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81802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ตัวแทนหมายเลขสไลด์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13DA354F-BC95-4048-9BEA-DAEEA11329F7}" type="slidenum">
              <a:rPr lang="en-GB" altLang="th-TH"/>
              <a:pPr/>
              <a:t>21</a:t>
            </a:fld>
            <a:endParaRPr lang="en-GB" altLang="th-TH"/>
          </a:p>
        </p:txBody>
      </p:sp>
      <p:sp>
        <p:nvSpPr>
          <p:cNvPr id="32771" name="Text Box 1027"/>
          <p:cNvSpPr txBox="1">
            <a:spLocks noChangeArrowheads="1"/>
          </p:cNvSpPr>
          <p:nvPr/>
        </p:nvSpPr>
        <p:spPr bwMode="auto">
          <a:xfrm>
            <a:off x="2381250" y="785814"/>
            <a:ext cx="7715250" cy="1214437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7200" b="1" noProof="1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ประเด็นปัญหา</a:t>
            </a:r>
          </a:p>
        </p:txBody>
      </p:sp>
      <p:sp>
        <p:nvSpPr>
          <p:cNvPr id="32772" name="TextBox 2"/>
          <p:cNvSpPr txBox="1">
            <a:spLocks noChangeArrowheads="1"/>
          </p:cNvSpPr>
          <p:nvPr/>
        </p:nvSpPr>
        <p:spPr bwMode="auto">
          <a:xfrm>
            <a:off x="2024064" y="2643188"/>
            <a:ext cx="81438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800" b="1">
                <a:solidFill>
                  <a:srgbClr val="3333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การยื่นขอรับความเห็นชอบรายละเอียดเกี่ยวกับการฝึกเตรียมเข้าทำงาน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800" b="1">
                <a:solidFill>
                  <a:srgbClr val="3333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 พ.ร.บ.ส่งเสริมการพัฒนาฝีมือแรงงาน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800" b="1">
                <a:solidFill>
                  <a:srgbClr val="3333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2545</a:t>
            </a:r>
          </a:p>
        </p:txBody>
      </p:sp>
    </p:spTree>
    <p:extLst>
      <p:ext uri="{BB962C8B-B14F-4D97-AF65-F5344CB8AC3E}">
        <p14:creationId xmlns:p14="http://schemas.microsoft.com/office/powerpoint/2010/main" val="415666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F5B0601C-4DC3-4F89-A947-216A732CDC44}" type="slidenum">
              <a:rPr lang="en-GB" altLang="th-TH"/>
              <a:pPr/>
              <a:t>22</a:t>
            </a:fld>
            <a:endParaRPr lang="en-GB" altLang="th-TH"/>
          </a:p>
        </p:txBody>
      </p:sp>
      <p:sp>
        <p:nvSpPr>
          <p:cNvPr id="33795" name="Text Box 1027"/>
          <p:cNvSpPr txBox="1">
            <a:spLocks noChangeArrowheads="1"/>
          </p:cNvSpPr>
          <p:nvPr/>
        </p:nvSpPr>
        <p:spPr bwMode="auto">
          <a:xfrm>
            <a:off x="2135188" y="901701"/>
            <a:ext cx="7777162" cy="58261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 noProof="1">
                <a:latin typeface="Times New Roman" panose="02020603050405020304" pitchFamily="18" charset="0"/>
                <a:cs typeface="AngsanaUPC" panose="02020603050405020304" pitchFamily="18" charset="-34"/>
              </a:rPr>
              <a:t>ประเด็นปัญหา เรื่อง การยื่นฝึกเตรียมเข้าทำงาน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th-TH" altLang="th-TH" sz="4000" b="1" noProof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B5F491E-40C5-48B2-A897-5A71A6EC2765}"/>
              </a:ext>
            </a:extLst>
          </p:cNvPr>
          <p:cNvSpPr txBox="1"/>
          <p:nvPr/>
        </p:nvSpPr>
        <p:spPr>
          <a:xfrm>
            <a:off x="1881189" y="2089151"/>
            <a:ext cx="8535987" cy="40780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35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1. ลายมือชื่อที่ลงนามในแบบคำขอรับความเห็นชอบฯ </a:t>
            </a:r>
          </a:p>
          <a:p>
            <a:pPr eaLnBrk="1" hangingPunct="1">
              <a:defRPr/>
            </a:pPr>
            <a:r>
              <a:rPr lang="th-TH" sz="1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ต้องเป็นลายมือชื่อผู้มีอำนาจทำการแทน หรือ ผู้รับมอบอำนาจ</a:t>
            </a:r>
            <a:endParaRPr lang="th-TH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endParaRPr lang="th-TH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2. ลายมือชื่อที่ลงนามในสัญญาการฝึกเตรียมเข้าทำงาน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ต้องเป็นลายมือชื่อผู้ดำเนินการฝึก</a:t>
            </a:r>
          </a:p>
          <a:p>
            <a:pPr eaLnBrk="1" hangingPunct="1">
              <a:defRPr/>
            </a:pPr>
            <a:endParaRPr lang="th-TH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3. ลายมือชื่อที่ลงนามในทะเบียนประวัติผู้รับการฝึกเตรียมเข้าทำงาน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ต้องเป็นลายมือชื่อผู้ดำเนินการฝึก</a:t>
            </a:r>
          </a:p>
          <a:p>
            <a:pPr eaLnBrk="1" hangingPunct="1">
              <a:defRPr/>
            </a:pPr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96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84033299-8A7B-468F-804D-899BC0192CFF}" type="slidenum">
              <a:rPr lang="en-GB" altLang="th-TH"/>
              <a:pPr/>
              <a:t>23</a:t>
            </a:fld>
            <a:endParaRPr lang="en-GB" altLang="th-TH"/>
          </a:p>
        </p:txBody>
      </p:sp>
      <p:sp>
        <p:nvSpPr>
          <p:cNvPr id="34819" name="Text Box 1027"/>
          <p:cNvSpPr txBox="1">
            <a:spLocks noChangeArrowheads="1"/>
          </p:cNvSpPr>
          <p:nvPr/>
        </p:nvSpPr>
        <p:spPr bwMode="auto">
          <a:xfrm>
            <a:off x="2135188" y="692151"/>
            <a:ext cx="7777162" cy="58261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 noProof="1">
                <a:latin typeface="Times New Roman" panose="02020603050405020304" pitchFamily="18" charset="0"/>
                <a:cs typeface="AngsanaUPC" panose="02020603050405020304" pitchFamily="18" charset="-34"/>
              </a:rPr>
              <a:t>ประเด็นปัญหา เรื่อง การยื่นฝึกเตรียมเข้าทำงาน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th-TH" altLang="th-TH" sz="4000" b="1" noProof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EE4958D9-3B21-48E9-8650-E9162DCAF56E}"/>
              </a:ext>
            </a:extLst>
          </p:cNvPr>
          <p:cNvSpPr txBox="1"/>
          <p:nvPr/>
        </p:nvSpPr>
        <p:spPr>
          <a:xfrm>
            <a:off x="2063751" y="1700214"/>
            <a:ext cx="8285163" cy="4878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35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4. คุณสมบัติครู</a:t>
            </a:r>
            <a:r>
              <a:rPr lang="th-TH" sz="35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ฝึก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ประกาศคณะกรรมการส่งเสริมฯ เรื่อง คุณสมบัติครูฝึกเตรียมเข้าทำงาน (</a:t>
            </a:r>
            <a:r>
              <a:rPr lang="th-TH" b="1" dirty="0" err="1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ลว</a:t>
            </a:r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 13 ส.ค. 2546)</a:t>
            </a:r>
          </a:p>
          <a:p>
            <a:pPr eaLnBrk="1" hangingPunct="1">
              <a:defRPr/>
            </a:pPr>
            <a:r>
              <a:rPr lang="th-TH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พร้อมแนบเอกสารหลักฐาน ดังนี้</a:t>
            </a:r>
          </a:p>
          <a:p>
            <a:pPr eaLnBrk="1" hangingPunct="1">
              <a:defRPr/>
            </a:pPr>
            <a:endParaRPr lang="th-TH" sz="1600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1) หนังสือรับรองประสบการณ์ทำงาน </a:t>
            </a:r>
            <a:r>
              <a:rPr lang="th-TH" sz="28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(กรณีที่มีวุฒิระดับอนุปริญญาลงมา)</a:t>
            </a:r>
          </a:p>
          <a:p>
            <a:pPr eaLnBrk="1" hangingPunct="1">
              <a:defRPr/>
            </a:pPr>
            <a:r>
              <a:rPr lang="th-TH" sz="28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เช่น วุฒิ </a:t>
            </a:r>
            <a:r>
              <a:rPr lang="th-TH" sz="3200" b="1" dirty="0" err="1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ปวส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. ต้องมีหนังสือรับรองประสบการณ์ทำงาน 2 ปี เป็นต้น</a:t>
            </a:r>
          </a:p>
          <a:p>
            <a:pPr eaLnBrk="1" hangingPunct="1">
              <a:defRPr/>
            </a:pPr>
            <a:endParaRPr lang="th-TH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2) หนังสือรับรองประสบการณ์สอน หรือใบวุฒิบัตรผ่านการอบรม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หลักสูตรการสอน ไม่น้อยกว่า 30 ชม.</a:t>
            </a:r>
          </a:p>
          <a:p>
            <a:pPr eaLnBrk="1" hangingPunct="1">
              <a:defRPr/>
            </a:pPr>
            <a:endParaRPr lang="th-TH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3) ใบรับรองผลสำเร็จการศึกษา</a:t>
            </a:r>
          </a:p>
          <a:p>
            <a:pPr eaLnBrk="1" hangingPunct="1"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83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1"/>
          <p:cNvSpPr>
            <a:spLocks noGrp="1"/>
          </p:cNvSpPr>
          <p:nvPr>
            <p:ph type="sldNum" sz="quarter" idx="12"/>
          </p:nvPr>
        </p:nvSpPr>
        <p:spPr bwMode="auto"/>
        <p:txBody>
          <a:bodyPr vert="horz" lIns="91440" tIns="45720" rIns="91440" bIns="45720" rtlCol="0" anchor="ctr"/>
          <a:lstStyle/>
          <a:p>
            <a:fld id="{84033299-8A7B-468F-804D-899BC0192CFF}" type="slidenum">
              <a:rPr lang="en-GB" altLang="th-TH"/>
              <a:pPr/>
              <a:t>24</a:t>
            </a:fld>
            <a:endParaRPr lang="en-GB" altLang="th-TH"/>
          </a:p>
        </p:txBody>
      </p:sp>
      <p:sp>
        <p:nvSpPr>
          <p:cNvPr id="34819" name="Text Box 1027"/>
          <p:cNvSpPr txBox="1">
            <a:spLocks noChangeArrowheads="1"/>
          </p:cNvSpPr>
          <p:nvPr/>
        </p:nvSpPr>
        <p:spPr bwMode="auto">
          <a:xfrm>
            <a:off x="2135188" y="692151"/>
            <a:ext cx="7777162" cy="582613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cs typeface="Browallia New" panose="020B0604020202020204" pitchFamily="34" charset="-34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4000" b="1" noProof="1">
                <a:latin typeface="Times New Roman" panose="02020603050405020304" pitchFamily="18" charset="0"/>
                <a:cs typeface="AngsanaUPC" panose="02020603050405020304" pitchFamily="18" charset="-34"/>
              </a:rPr>
              <a:t>ประเด็นปัญหา เรื่อง การยื่นฝึกเตรียมเข้าทำงาน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th-TH" altLang="th-TH" sz="4000" b="1" noProof="1">
              <a:latin typeface="Times New Roman" panose="02020603050405020304" pitchFamily="18" charset="0"/>
              <a:cs typeface="AngsanaUPC" panose="02020603050405020304" pitchFamily="18" charset="-34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EE4958D9-3B21-48E9-8650-E9162DCAF56E}"/>
              </a:ext>
            </a:extLst>
          </p:cNvPr>
          <p:cNvSpPr txBox="1"/>
          <p:nvPr/>
        </p:nvSpPr>
        <p:spPr>
          <a:xfrm>
            <a:off x="2063751" y="1700214"/>
            <a:ext cx="8285163" cy="11233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35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5. ระยะเวลาการยื่นขอความเห็นชอบ </a:t>
            </a:r>
            <a:endParaRPr lang="th-TH" sz="3200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ให้</a:t>
            </a:r>
            <a:r>
              <a:rPr lang="th-TH" sz="32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ยื่นคำขอก่อนวันที่จัดให้มีการ</a:t>
            </a:r>
            <a:r>
              <a:rPr lang="th-TH" sz="32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ฝึกอบรม  </a:t>
            </a:r>
            <a:r>
              <a:rPr lang="th-TH" sz="32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</a:t>
            </a:r>
            <a:r>
              <a:rPr lang="th-TH" sz="32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น้อย</a:t>
            </a:r>
            <a:r>
              <a:rPr lang="th-TH" sz="32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กว่า 30 วัน</a:t>
            </a:r>
            <a:endParaRPr lang="th-TH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42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ตัวแทนเนื้อหา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574" y="2116652"/>
            <a:ext cx="5942662" cy="2709420"/>
          </a:xfrm>
          <a:prstGeom prst="rect">
            <a:avLst/>
          </a:prstGeom>
        </p:spPr>
      </p:pic>
      <p:sp>
        <p:nvSpPr>
          <p:cNvPr id="3" name="ตัวแทนหมายเลขสไลด์ 2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D57F1E4F-1CFF-5643-939E-217C01CDF565}" type="slidenum">
              <a:rPr lang="en-US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893505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</TotalTime>
  <Words>1353</Words>
  <Application>Microsoft Office PowerPoint</Application>
  <PresentationFormat>แบบจอกว้าง</PresentationFormat>
  <Paragraphs>181</Paragraphs>
  <Slides>25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25</vt:i4>
      </vt:variant>
    </vt:vector>
  </HeadingPairs>
  <TitlesOfParts>
    <vt:vector size="43" baseType="lpstr">
      <vt:lpstr>SimSun</vt:lpstr>
      <vt:lpstr>Angsana New</vt:lpstr>
      <vt:lpstr>AngsanaUPC</vt:lpstr>
      <vt:lpstr>Arial</vt:lpstr>
      <vt:lpstr>Calibri</vt:lpstr>
      <vt:lpstr>Century Gothic</vt:lpstr>
      <vt:lpstr>Cordia New</vt:lpstr>
      <vt:lpstr>DilleniaUPC</vt:lpstr>
      <vt:lpstr>Eak Tina UNI</vt:lpstr>
      <vt:lpstr>Eak Wansika UNI</vt:lpstr>
      <vt:lpstr>JasmineUPC</vt:lpstr>
      <vt:lpstr>Tahoma</vt:lpstr>
      <vt:lpstr>TH SarabunPSK</vt:lpstr>
      <vt:lpstr>Times New Roman</vt:lpstr>
      <vt:lpstr>Wingdings</vt:lpstr>
      <vt:lpstr>Wingdings 3</vt:lpstr>
      <vt:lpstr>幼圆</vt:lpstr>
      <vt:lpstr>ช่อ</vt:lpstr>
      <vt:lpstr>การฝึกเตรียมเข้าทำงาน</vt:lpstr>
      <vt:lpstr>วิธีการจัดทำคำขอรับ ความเห็นชอบการฝึกเตรียมเข้าทำงาน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การฝึกเตรียมเข้าทำงาน</dc:title>
  <dc:creator>User</dc:creator>
  <cp:lastModifiedBy>User</cp:lastModifiedBy>
  <cp:revision>15</cp:revision>
  <dcterms:created xsi:type="dcterms:W3CDTF">2018-11-16T03:45:00Z</dcterms:created>
  <dcterms:modified xsi:type="dcterms:W3CDTF">2018-11-30T11:55:00Z</dcterms:modified>
</cp:coreProperties>
</file>